
<file path=[Content_Types].xml><?xml version="1.0" encoding="utf-8"?>
<Types xmlns="http://schemas.openxmlformats.org/package/2006/content-types">
  <Default Extension="xml" ContentType="application/vnd.openxmlformats-package.core-properties+xml"/>
  <Default Extension="jpeg" ContentType="image/jpeg"/>
  <Default Extension="png" ContentType="image/png"/>
  <Default Extension="mp4" ContentType="video/mp4"/>
  <Default Extension="rels" ContentType="application/vnd.openxmlformats-package.relationships+xml"/>
  <Override PartName="/ppt/presentation.xml" ContentType="application/vnd.openxmlformats-officedocument.presentationml.presentation.main+xml"/>
  <Override PartName="/ppt/slides/slide4.xml" ContentType="application/vnd.openxmlformats-officedocument.presentationml.slide+xml"/>
  <Override PartName="/ppt/notesSlides/notesSlide4.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theme/theme1.xml" ContentType="application/vnd.openxmlformats-officedocument.theme+xml"/>
  <Override PartName="/ppt/slideLayouts/slideLayout4.xml" ContentType="application/vnd.openxmlformats-officedocument.presentationml.slideLayout+xml"/>
  <Override PartName="/ppt/slideLayouts/slideLayout9.xml" ContentType="application/vnd.openxmlformats-officedocument.presentationml.slideLayout+xml"/>
  <Override PartName="/ppt/slides/slide9.xml" ContentType="application/vnd.openxmlformats-officedocument.presentationml.slide+xml"/>
  <Override PartName="/ppt/notesSlides/notesSlide9.xml" ContentType="application/vnd.openxmlformats-officedocument.presentationml.notesSlide+xml"/>
  <Override PartName="/ppt/presProps.xml" ContentType="application/vnd.openxmlformats-officedocument.presentationml.presProps+xml"/>
  <Override PartName="/customXml/item3.xml" ContentType="application/xml"/>
  <Override PartName="/customXml/itemProps3.xml" ContentType="application/vnd.openxmlformats-officedocument.customXmlProperties+xml"/>
  <Override PartName="/ppt/tableStyles.xml" ContentType="application/vnd.openxmlformats-officedocument.presentationml.tableStyles+xml"/>
  <Override PartName="/ppt/slides/slide3.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commentAuthors.xml" ContentType="application/vnd.openxmlformats-officedocument.presentationml.commentAuthors+xml"/>
  <Override PartName="/customXml/item2.xml" ContentType="application/xml"/>
  <Override PartName="/customXml/itemProps2.xml" ContentType="application/vnd.openxmlformats-officedocument.customXmlProperties+xml"/>
  <Override PartName="/ppt/handoutMasters/handoutMaster1.xml" ContentType="application/vnd.openxmlformats-officedocument.presentationml.handoutMaster+xml"/>
  <Override PartName="/ppt/theme/theme3.xml" ContentType="application/vnd.openxmlformats-officedocument.theme+xml"/>
  <Override PartName="/customXml/item1.xml" ContentType="application/xml"/>
  <Override PartName="/customXml/itemProps1.xml" ContentType="application/vnd.openxmlformats-officedocument.customXmlProperties+xml"/>
  <Override PartName="/ppt/slides/slide2.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1.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viewProps.xml" ContentType="application/vnd.openxmlformats-officedocument.presentationml.viewProps+xml"/>
  <Override PartName="/ppt/slides/slide5.xml" ContentType="application/vnd.openxmlformats-officedocument.presentationml.slide+xml"/>
  <Override PartName="/ppt/notesSlides/notesSlide5.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authors.xml" ContentType="application/vnd.ms-powerpoint.authors+xml"/>
  <Override PartName="/docMetadata/LabelInfo.xml" ContentType="application/vnd.ms-office.classificationlabels+xml"/>
  <Override PartName="/docProps/custom.xml" ContentType="application/vnd.openxmlformats-officedocument.custom-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microsoft.com/office/2020/02/relationships/classificationlabels" Target="/docMetadata/LabelInfo.xml" Id="rId6" /><Relationship Type="http://schemas.openxmlformats.org/officeDocument/2006/relationships/custom-properties" Target="/docProps/custom.xml" Id="rId5" /><Relationship Type="http://schemas.openxmlformats.org/officeDocument/2006/relationships/extended-properties" Target="/docProps/app.xml" Id="rId4"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handoutMasterIdLst>
    <p:handoutMasterId r:id="rId16"/>
  </p:handoutMasterIdLst>
  <p:sldIdLst>
    <p:sldId id="256" r:id="rId5"/>
    <p:sldId id="257" r:id="rId6"/>
    <p:sldId id="289" r:id="rId7"/>
    <p:sldId id="286" r:id="rId8"/>
    <p:sldId id="297" r:id="rId9"/>
    <p:sldId id="288" r:id="rId10"/>
    <p:sldId id="291" r:id="rId11"/>
    <p:sldId id="298" r:id="rId12"/>
    <p:sldId id="294" r:id="rId13"/>
    <p:sldId id="29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21" autoAdjust="0"/>
    <p:restoredTop sz="95646" autoAdjust="0"/>
  </p:normalViewPr>
  <p:slideViewPr>
    <p:cSldViewPr snapToGrid="0">
      <p:cViewPr varScale="1">
        <p:scale>
          <a:sx n="86" d="100"/>
          <a:sy n="86" d="100"/>
        </p:scale>
        <p:origin x="427" y="58"/>
      </p:cViewPr>
      <p:guideLst/>
    </p:cSldViewPr>
  </p:slideViewPr>
  <p:outlineViewPr>
    <p:cViewPr>
      <p:scale>
        <a:sx n="33" d="100"/>
        <a:sy n="33" d="100"/>
      </p:scale>
      <p:origin x="0" y="-5760"/>
    </p:cViewPr>
  </p:outlineViewPr>
  <p:notesTextViewPr>
    <p:cViewPr>
      <p:scale>
        <a:sx n="1" d="1"/>
        <a:sy n="1" d="1"/>
      </p:scale>
      <p:origin x="0" y="0"/>
    </p:cViewPr>
  </p:notesTextViewPr>
  <p:sorterViewPr>
    <p:cViewPr varScale="1">
      <p:scale>
        <a:sx n="100" d="100"/>
        <a:sy n="100" d="100"/>
      </p:scale>
      <p:origin x="0" y="-7325"/>
    </p:cViewPr>
  </p:sorterViewPr>
  <p:notesViewPr>
    <p:cSldViewPr snapToGrid="0">
      <p:cViewPr varScale="1">
        <p:scale>
          <a:sx n="58" d="100"/>
          <a:sy n="58" d="100"/>
        </p:scale>
        <p:origin x="2371" y="67"/>
      </p:cViewPr>
      <p:guideLst/>
    </p:cSldViewPr>
  </p:notesViewPr>
  <p:gridSpacing cx="72008" cy="72008"/>
</p:viewPr>
</file>

<file path=ppt/_rels/presentation.xml.rels>&#65279;<?xml version="1.0" encoding="utf-8"?><Relationships xmlns="http://schemas.openxmlformats.org/package/2006/relationships"><Relationship Type="http://schemas.openxmlformats.org/officeDocument/2006/relationships/slide" Target="/ppt/slides/slide4.xml" Id="rId8" /><Relationship Type="http://schemas.openxmlformats.org/officeDocument/2006/relationships/slide" Target="/ppt/slides/slide9.xml" Id="rId13" /><Relationship Type="http://schemas.openxmlformats.org/officeDocument/2006/relationships/presProps" Target="/ppt/presProps.xml" Id="rId18" /><Relationship Type="http://schemas.openxmlformats.org/officeDocument/2006/relationships/customXml" Target="/customXml/item3.xml" Id="rId3" /><Relationship Type="http://schemas.openxmlformats.org/officeDocument/2006/relationships/tableStyles" Target="/ppt/tableStyles.xml" Id="rId21" /><Relationship Type="http://schemas.openxmlformats.org/officeDocument/2006/relationships/slide" Target="/ppt/slides/slide3.xml" Id="rId7" /><Relationship Type="http://schemas.openxmlformats.org/officeDocument/2006/relationships/slide" Target="/ppt/slides/slide8.xml" Id="rId12" /><Relationship Type="http://schemas.openxmlformats.org/officeDocument/2006/relationships/commentAuthors" Target="/ppt/commentAuthors.xml" Id="rId17" /><Relationship Type="http://schemas.openxmlformats.org/officeDocument/2006/relationships/customXml" Target="/customXml/item2.xml" Id="rId2" /><Relationship Type="http://schemas.openxmlformats.org/officeDocument/2006/relationships/handoutMaster" Target="/ppt/handoutMasters/handoutMaster1.xml" Id="rId16" /><Relationship Type="http://schemas.openxmlformats.org/officeDocument/2006/relationships/theme" Target="/ppt/theme/theme1.xml" Id="rId20" /><Relationship Type="http://schemas.openxmlformats.org/officeDocument/2006/relationships/customXml" Target="/customXml/item1.xml" Id="rId1" /><Relationship Type="http://schemas.openxmlformats.org/officeDocument/2006/relationships/slide" Target="/ppt/slides/slide2.xml" Id="rId6" /><Relationship Type="http://schemas.openxmlformats.org/officeDocument/2006/relationships/slide" Target="/ppt/slides/slide7.xml" Id="rId11" /><Relationship Type="http://schemas.openxmlformats.org/officeDocument/2006/relationships/slide" Target="/ppt/slides/slide1.xml" Id="rId5" /><Relationship Type="http://schemas.openxmlformats.org/officeDocument/2006/relationships/notesMaster" Target="/ppt/notesMasters/notesMaster1.xml" Id="rId15" /><Relationship Type="http://schemas.openxmlformats.org/officeDocument/2006/relationships/slide" Target="/ppt/slides/slide6.xml" Id="rId10" /><Relationship Type="http://schemas.openxmlformats.org/officeDocument/2006/relationships/viewProps" Target="/ppt/viewProps.xml" Id="rId19" /><Relationship Type="http://schemas.openxmlformats.org/officeDocument/2006/relationships/slideMaster" Target="/ppt/slideMasters/slideMaster1.xml" Id="rId4" /><Relationship Type="http://schemas.openxmlformats.org/officeDocument/2006/relationships/slide" Target="/ppt/slides/slide5.xml" Id="rId9" /><Relationship Type="http://schemas.openxmlformats.org/officeDocument/2006/relationships/slide" Target="/ppt/slides/slide10.xml" Id="rId14" /><Relationship Type="http://schemas.microsoft.com/office/2018/10/relationships/authors" Target="/ppt/authors.xml" Id="rId22" /></Relationships>
</file>

<file path=ppt/handoutMasters/_rels/handoutMaster1.xml.rels>&#65279;<?xml version="1.0" encoding="utf-8"?><Relationships xmlns="http://schemas.openxmlformats.org/package/2006/relationships"><Relationship Type="http://schemas.openxmlformats.org/officeDocument/2006/relationships/theme" Target="/ppt/theme/theme3.xml" Id="rId1"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9/17/2024</a:t>
            </a:fld>
            <a:endParaRPr lang="en-US" dirty="0"/>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dirty="0"/>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9/17/2024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xml" Id="rId2" /><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slide" Target="/ppt/slides/slide10.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2.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3.xml" Id="rId2" /><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slide" Target="/ppt/slides/slide4.xml" Id="rId2" /><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slide" Target="/ppt/slides/slide5.xml" Id="rId2" /><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slide" Target="/ppt/slides/slide6.xml" Id="rId2" /><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slide" Target="/ppt/slides/slide7.xml" Id="rId2" /><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slide" Target="/ppt/slides/slide8.xml" Id="rId2" /><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slide" Target="/ppt/slides/slide9.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dirty="0"/>
          </a:p>
        </p:txBody>
      </p:sp>
    </p:spTree>
    <p:extLst>
      <p:ext uri="{BB962C8B-B14F-4D97-AF65-F5344CB8AC3E}">
        <p14:creationId xmlns:p14="http://schemas.microsoft.com/office/powerpoint/2010/main" val="21693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10</a:t>
            </a:fld>
            <a:endParaRPr lang="en-US" dirty="0"/>
          </a:p>
        </p:txBody>
      </p:sp>
    </p:spTree>
    <p:extLst>
      <p:ext uri="{BB962C8B-B14F-4D97-AF65-F5344CB8AC3E}">
        <p14:creationId xmlns:p14="http://schemas.microsoft.com/office/powerpoint/2010/main" val="399008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dirty="0"/>
          </a:p>
        </p:txBody>
      </p:sp>
    </p:spTree>
    <p:extLst>
      <p:ext uri="{BB962C8B-B14F-4D97-AF65-F5344CB8AC3E}">
        <p14:creationId xmlns:p14="http://schemas.microsoft.com/office/powerpoint/2010/main" val="291524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dirty="0"/>
          </a:p>
        </p:txBody>
      </p:sp>
    </p:spTree>
    <p:extLst>
      <p:ext uri="{BB962C8B-B14F-4D97-AF65-F5344CB8AC3E}">
        <p14:creationId xmlns:p14="http://schemas.microsoft.com/office/powerpoint/2010/main" val="4194793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1938948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1425159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dirty="0"/>
          </a:p>
        </p:txBody>
      </p:sp>
    </p:spTree>
    <p:extLst>
      <p:ext uri="{BB962C8B-B14F-4D97-AF65-F5344CB8AC3E}">
        <p14:creationId xmlns:p14="http://schemas.microsoft.com/office/powerpoint/2010/main" val="386274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964844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8</a:t>
            </a:fld>
            <a:endParaRPr lang="en-US" dirty="0"/>
          </a:p>
        </p:txBody>
      </p:sp>
    </p:spTree>
    <p:extLst>
      <p:ext uri="{BB962C8B-B14F-4D97-AF65-F5344CB8AC3E}">
        <p14:creationId xmlns:p14="http://schemas.microsoft.com/office/powerpoint/2010/main" val="3225564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9</a:t>
            </a:fld>
            <a:endParaRPr lang="en-US" dirty="0"/>
          </a:p>
        </p:txBody>
      </p:sp>
    </p:spTree>
    <p:extLst>
      <p:ext uri="{BB962C8B-B14F-4D97-AF65-F5344CB8AC3E}">
        <p14:creationId xmlns:p14="http://schemas.microsoft.com/office/powerpoint/2010/main" val="3319086727"/>
      </p:ext>
    </p:extLst>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4.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6.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8.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9.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830130"/>
          </a:xfrm>
        </p:spPr>
        <p:txBody>
          <a:bodyPr anchor="b">
            <a:noAutofit/>
          </a:bodyPr>
          <a:lstStyle>
            <a:lvl1pPr algn="l">
              <a:defRPr sz="6000" b="1">
                <a:latin typeface="+mj-lt"/>
              </a:defRPr>
            </a:lvl1pPr>
          </a:lstStyle>
          <a:p>
            <a:r>
              <a:rPr lang="en-US" dirty="0"/>
              <a:t>Click to add title</a:t>
            </a:r>
          </a:p>
        </p:txBody>
      </p:sp>
    </p:spTree>
    <p:extLst>
      <p:ext uri="{BB962C8B-B14F-4D97-AF65-F5344CB8AC3E}">
        <p14:creationId xmlns:p14="http://schemas.microsoft.com/office/powerpoint/2010/main" val="2916498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58864" y="102021"/>
            <a:ext cx="9779183" cy="174441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58865"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Righ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flipH="1">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71600"/>
            <a:ext cx="5486400" cy="4114800"/>
          </a:xfrm>
        </p:spPr>
        <p:txBody>
          <a:bodyPr anchor="ctr" anchorCtr="0">
            <a:noAutofit/>
          </a:bodyPr>
          <a:lstStyle>
            <a:lvl1pPr>
              <a:defRPr sz="6000" b="1">
                <a:latin typeface="+mj-lt"/>
              </a:defRPr>
            </a:lvl1pPr>
          </a:lstStyle>
          <a:p>
            <a:r>
              <a:rPr lang="en-US" dirty="0"/>
              <a:t>Click to add title</a:t>
            </a:r>
          </a:p>
        </p:txBody>
      </p:sp>
      <p:sp>
        <p:nvSpPr>
          <p:cNvPr id="15" name="Picture Placeholder 14">
            <a:extLst>
              <a:ext uri="{FF2B5EF4-FFF2-40B4-BE49-F238E27FC236}">
                <a16:creationId xmlns:a16="http://schemas.microsoft.com/office/drawing/2014/main" id="{3124234B-E1C4-2616-9993-A23142AA69B2}"/>
              </a:ext>
            </a:extLst>
          </p:cNvPr>
          <p:cNvSpPr>
            <a:spLocks noGrp="1"/>
          </p:cNvSpPr>
          <p:nvPr>
            <p:ph type="pic" sz="quarter" idx="10"/>
          </p:nvPr>
        </p:nvSpPr>
        <p:spPr>
          <a:xfrm>
            <a:off x="7183438" y="1168400"/>
            <a:ext cx="4500562" cy="4521200"/>
          </a:xfrm>
          <a:prstGeom prst="ellipse">
            <a:avLst/>
          </a:prstGeom>
          <a:solidFill>
            <a:schemeClr val="accent2"/>
          </a:solidFill>
        </p:spPr>
        <p:txBody>
          <a:bodyPr/>
          <a:lstStyle>
            <a:lvl1pPr marL="0" indent="0" algn="ctr">
              <a:buNone/>
              <a:defRPr sz="2000"/>
            </a:lvl1pPr>
          </a:lstStyle>
          <a:p>
            <a:r>
              <a:rPr lang="en-US"/>
              <a:t>Click icon to add picture</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91266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Lef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943600" y="457200"/>
            <a:ext cx="5120640" cy="3200400"/>
          </a:xfrm>
        </p:spPr>
        <p:txBody>
          <a:bodyPr anchor="b" anchorCtr="0">
            <a:noAutofit/>
          </a:bodyPr>
          <a:lstStyle>
            <a:lvl1pPr>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8763DBBF-E63D-81E5-E7CE-32F6F2C2F935}"/>
              </a:ext>
            </a:extLst>
          </p:cNvPr>
          <p:cNvSpPr>
            <a:spLocks noGrp="1"/>
          </p:cNvSpPr>
          <p:nvPr>
            <p:ph type="subTitle" idx="1" hasCustomPrompt="1"/>
          </p:nvPr>
        </p:nvSpPr>
        <p:spPr>
          <a:xfrm>
            <a:off x="5943598" y="3657600"/>
            <a:ext cx="5120640" cy="1828800"/>
          </a:xfrm>
        </p:spPr>
        <p:txBody>
          <a:bodyPr anchor="t"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Picture Placeholder 14">
            <a:extLst>
              <a:ext uri="{FF2B5EF4-FFF2-40B4-BE49-F238E27FC236}">
                <a16:creationId xmlns:a16="http://schemas.microsoft.com/office/drawing/2014/main" id="{64033732-ADA1-C540-7276-3FF5CDEF2C5E}"/>
              </a:ext>
            </a:extLst>
          </p:cNvPr>
          <p:cNvSpPr>
            <a:spLocks noGrp="1"/>
          </p:cNvSpPr>
          <p:nvPr>
            <p:ph type="pic" sz="quarter" idx="10"/>
          </p:nvPr>
        </p:nvSpPr>
        <p:spPr>
          <a:xfrm>
            <a:off x="904238" y="1157224"/>
            <a:ext cx="4500562" cy="4521200"/>
          </a:xfrm>
          <a:prstGeom prst="ellipse">
            <a:avLst/>
          </a:prstGeom>
          <a:solidFill>
            <a:schemeClr val="accent2"/>
          </a:solidFill>
        </p:spPr>
        <p:txBody>
          <a:bodyPr/>
          <a:lstStyle>
            <a:lvl1pPr marL="0" indent="0" algn="ctr">
              <a:buNone/>
              <a:defRPr sz="2000"/>
            </a:lvl1pPr>
          </a:lstStyle>
          <a:p>
            <a:r>
              <a:rPr lang="en-US"/>
              <a:t>Click icon to add picture</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823856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085"/>
            <a:ext cx="9779183" cy="160083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CA1EED44-783E-8705-4119-D7E9F7D4F2B4}"/>
              </a:ext>
            </a:extLst>
          </p:cNvPr>
          <p:cNvSpPr>
            <a:spLocks noGrp="1"/>
          </p:cNvSpPr>
          <p:nvPr>
            <p:ph idx="14" hasCustomPrompt="1"/>
          </p:nvPr>
        </p:nvSpPr>
        <p:spPr>
          <a:xfrm>
            <a:off x="1166087" y="2652713"/>
            <a:ext cx="9780587" cy="3436936"/>
          </a:xfrm>
        </p:spPr>
        <p:txBody>
          <a:bodyPr>
            <a:normAutofit/>
          </a:bodyPr>
          <a:lstStyle>
            <a:lvl1pPr marL="342900" indent="-283464">
              <a:spcBef>
                <a:spcPts val="1000"/>
              </a:spcBef>
              <a:buFont typeface="Arial" panose="020B0604020202020204" pitchFamily="34" charset="0"/>
              <a:buChar char="•"/>
              <a:defRPr sz="2000">
                <a:solidFill>
                  <a:schemeClr val="bg1"/>
                </a:solidFill>
                <a:latin typeface="+mn-lt"/>
              </a:defRPr>
            </a:lvl1pPr>
            <a:lvl2pPr marL="566928" indent="-283464">
              <a:spcBef>
                <a:spcPts val="1000"/>
              </a:spcBef>
              <a:buFont typeface="Arial" panose="020B0604020202020204" pitchFamily="34" charset="0"/>
              <a:buChar char="•"/>
              <a:defRPr sz="2000">
                <a:solidFill>
                  <a:schemeClr val="bg1"/>
                </a:solidFill>
                <a:latin typeface="+mn-lt"/>
              </a:defRPr>
            </a:lvl2pPr>
            <a:lvl3pPr marL="850392" indent="-283464">
              <a:spcBef>
                <a:spcPts val="1000"/>
              </a:spcBef>
              <a:buFont typeface="Arial" panose="020B0604020202020204" pitchFamily="34" charset="0"/>
              <a:buChar char="•"/>
              <a:defRPr sz="2000">
                <a:solidFill>
                  <a:schemeClr val="bg1"/>
                </a:solidFill>
                <a:latin typeface="+mn-lt"/>
              </a:defRPr>
            </a:lvl3pPr>
            <a:lvl4pPr marL="1097280" indent="-283464">
              <a:spcBef>
                <a:spcPts val="1000"/>
              </a:spcBef>
              <a:buFont typeface="Arial" panose="020B0604020202020204" pitchFamily="34" charset="0"/>
              <a:buChar char="•"/>
              <a:defRPr sz="2000">
                <a:solidFill>
                  <a:schemeClr val="bg1"/>
                </a:solidFill>
                <a:latin typeface="+mn-lt"/>
              </a:defRPr>
            </a:lvl4pPr>
            <a:lvl5pPr marL="1371600"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83176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bIns="0" anchor="b">
            <a:noAutofit/>
          </a:bodyPr>
          <a:lstStyle>
            <a:lvl1pPr algn="l">
              <a:defRPr sz="6000" b="1">
                <a:solidFill>
                  <a:schemeClr val="bg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ntent">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69008"/>
            <a:ext cx="9779183" cy="1706563"/>
          </a:xfrm>
        </p:spPr>
        <p:txBody>
          <a:bodyPr anchor="b">
            <a:noAutofit/>
          </a:bodyPr>
          <a:lstStyle>
            <a:lvl1pPr>
              <a:defRPr sz="4200" b="1">
                <a:solidFill>
                  <a:schemeClr val="bg1"/>
                </a:solidFill>
                <a:latin typeface="+mj-lt"/>
              </a:defRPr>
            </a:lvl1pPr>
          </a:lstStyle>
          <a:p>
            <a:r>
              <a:rPr lang="en-US" dirty="0"/>
              <a:t>Click to add title</a:t>
            </a:r>
          </a:p>
        </p:txBody>
      </p:sp>
      <p:sp>
        <p:nvSpPr>
          <p:cNvPr id="14" name="Content Placeholder 2">
            <a:extLst>
              <a:ext uri="{FF2B5EF4-FFF2-40B4-BE49-F238E27FC236}">
                <a16:creationId xmlns:a16="http://schemas.microsoft.com/office/drawing/2014/main" id="{926B296A-EB6A-9BE9-E813-B15C46524F4D}"/>
              </a:ext>
            </a:extLst>
          </p:cNvPr>
          <p:cNvSpPr>
            <a:spLocks noGrp="1"/>
          </p:cNvSpPr>
          <p:nvPr>
            <p:ph idx="12" hasCustomPrompt="1"/>
          </p:nvPr>
        </p:nvSpPr>
        <p:spPr>
          <a:xfrm>
            <a:off x="1167493" y="2023984"/>
            <a:ext cx="4663440" cy="3332832"/>
          </a:xfrm>
        </p:spPr>
        <p:txBody>
          <a:bodyPr>
            <a:normAutofit/>
          </a:bodyPr>
          <a:lstStyle>
            <a:lvl1pPr marL="530352" indent="-530352">
              <a:spcBef>
                <a:spcPts val="1000"/>
              </a:spcBef>
              <a:buFont typeface="+mj-lt"/>
              <a:buAutoNum type="arabicPeriod"/>
              <a:defRPr sz="2000">
                <a:solidFill>
                  <a:schemeClr val="bg1"/>
                </a:solidFill>
                <a:latin typeface="+mn-lt"/>
              </a:defRPr>
            </a:lvl1pPr>
            <a:lvl2pPr marL="1097280" indent="-530352">
              <a:spcBef>
                <a:spcPts val="1000"/>
              </a:spcBef>
              <a:buFont typeface="+mj-lt"/>
              <a:buAutoNum type="alphaLcPeriod"/>
              <a:defRPr sz="2000">
                <a:solidFill>
                  <a:schemeClr val="bg1"/>
                </a:solidFill>
                <a:latin typeface="+mn-lt"/>
              </a:defRPr>
            </a:lvl2pPr>
            <a:lvl3pPr marL="1645920" indent="-530352">
              <a:spcBef>
                <a:spcPts val="1000"/>
              </a:spcBef>
              <a:buFont typeface="+mj-lt"/>
              <a:buAutoNum type="arabicParenR"/>
              <a:defRPr sz="2000">
                <a:solidFill>
                  <a:schemeClr val="bg1"/>
                </a:solidFill>
                <a:latin typeface="+mn-lt"/>
              </a:defRPr>
            </a:lvl3pPr>
            <a:lvl4pPr marL="1920240" indent="-530352">
              <a:spcBef>
                <a:spcPts val="1000"/>
              </a:spcBef>
              <a:buFont typeface="+mj-lt"/>
              <a:buAutoNum type="alphaLcParenR"/>
              <a:defRPr sz="2000">
                <a:solidFill>
                  <a:schemeClr val="bg1"/>
                </a:solidFill>
                <a:latin typeface="+mn-lt"/>
              </a:defRPr>
            </a:lvl4pPr>
            <a:lvl5pPr marL="2560320" indent="-514350">
              <a:spcBef>
                <a:spcPts val="1000"/>
              </a:spcBef>
              <a:buFont typeface="+mj-lt"/>
              <a:buAutoNum type="romanLcPeriod"/>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435B7D5-E7F8-1267-8942-3C97BE836B98}"/>
              </a:ext>
            </a:extLst>
          </p:cNvPr>
          <p:cNvSpPr>
            <a:spLocks noGrp="1"/>
          </p:cNvSpPr>
          <p:nvPr>
            <p:ph idx="11"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20426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and Image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F46B00-4AE8-52A2-6926-FC2F5DD1FAD4}"/>
              </a:ext>
              <a:ext uri="{C183D7F6-B498-43B3-948B-1728B52AA6E4}">
                <adec:decorative xmlns:adec="http://schemas.microsoft.com/office/drawing/2017/decorative" val="1"/>
              </a:ext>
            </a:extLst>
          </p:cNvPr>
          <p:cNvGrpSpPr/>
          <p:nvPr userDrawn="1"/>
        </p:nvGrpSpPr>
        <p:grpSpPr>
          <a:xfrm>
            <a:off x="-2364" y="0"/>
            <a:ext cx="12194364" cy="6858000"/>
            <a:chOff x="-2364" y="0"/>
            <a:chExt cx="12194364"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549489" y="457199"/>
            <a:ext cx="5943599" cy="1920240"/>
          </a:xfrm>
        </p:spPr>
        <p:txBody>
          <a:bodyPr anchor="b">
            <a:noAutofit/>
          </a:bodyPr>
          <a:lstStyle>
            <a:lvl1pPr>
              <a:defRPr sz="4200" b="1">
                <a:latin typeface="+mj-lt"/>
              </a:defRPr>
            </a:lvl1pPr>
          </a:lstStyle>
          <a:p>
            <a:r>
              <a:rPr lang="en-US" dirty="0"/>
              <a:t>Click to add title</a:t>
            </a:r>
          </a:p>
        </p:txBody>
      </p:sp>
      <p:sp>
        <p:nvSpPr>
          <p:cNvPr id="15" name="Content Placeholder 2">
            <a:extLst>
              <a:ext uri="{FF2B5EF4-FFF2-40B4-BE49-F238E27FC236}">
                <a16:creationId xmlns:a16="http://schemas.microsoft.com/office/drawing/2014/main" id="{6BBDFA0C-B372-969D-6C8A-F664A4BF8D41}"/>
              </a:ext>
            </a:extLst>
          </p:cNvPr>
          <p:cNvSpPr>
            <a:spLocks noGrp="1" noChangeAspect="1"/>
          </p:cNvSpPr>
          <p:nvPr>
            <p:ph idx="17" hasCustomPrompt="1"/>
          </p:nvPr>
        </p:nvSpPr>
        <p:spPr>
          <a:xfrm>
            <a:off x="823108" y="640080"/>
            <a:ext cx="4297680" cy="4297680"/>
          </a:xfrm>
          <a:prstGeom prst="ellipse">
            <a:avLst/>
          </a:prstGeom>
          <a:solidFill>
            <a:schemeClr val="accent2"/>
          </a:solidFill>
        </p:spPr>
        <p:txBody>
          <a:bodyPr anchor="ctr" anchorCtr="0">
            <a:noAutofit/>
          </a:bodyPr>
          <a:lstStyle>
            <a:lvl1pPr marL="0" indent="0" algn="ctr">
              <a:buFont typeface="Arial" panose="020B0604020202020204" pitchFamily="34" charset="0"/>
              <a:buNone/>
              <a:defRPr sz="2000">
                <a:latin typeface="+mn-lt"/>
              </a:defRPr>
            </a:lvl1pPr>
            <a:lvl2pPr marL="347663" indent="0" algn="ctr">
              <a:buFont typeface="Arial" panose="020B0604020202020204" pitchFamily="34" charset="0"/>
              <a:buNone/>
              <a:defRPr sz="2000">
                <a:latin typeface="+mn-lt"/>
              </a:defRPr>
            </a:lvl2pPr>
            <a:lvl3pPr marL="685800" indent="0" algn="ctr">
              <a:buFont typeface="Arial" panose="020B0604020202020204" pitchFamily="34" charset="0"/>
              <a:buNone/>
              <a:defRPr sz="2000">
                <a:latin typeface="+mn-lt"/>
              </a:defRPr>
            </a:lvl3pPr>
            <a:lvl4pPr marL="914400" indent="0" algn="ctr">
              <a:buFont typeface="Arial" panose="020B0604020202020204" pitchFamily="34" charset="0"/>
              <a:buNone/>
              <a:defRPr sz="2000">
                <a:latin typeface="+mn-lt"/>
              </a:defRPr>
            </a:lvl4pPr>
            <a:lvl5pPr marL="1143000" indent="0" algn="ctr">
              <a:buFont typeface="Arial" panose="020B0604020202020204" pitchFamily="34" charset="0"/>
              <a:buNone/>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99A8D2CC-EE75-85FA-1577-88C0BEC7B10C}"/>
              </a:ext>
            </a:extLst>
          </p:cNvPr>
          <p:cNvSpPr>
            <a:spLocks noGrp="1"/>
          </p:cNvSpPr>
          <p:nvPr>
            <p:ph idx="15" hasCustomPrompt="1"/>
          </p:nvPr>
        </p:nvSpPr>
        <p:spPr>
          <a:xfrm>
            <a:off x="5549490" y="2706369"/>
            <a:ext cx="5943600" cy="3383279"/>
          </a:xfrm>
        </p:spPr>
        <p:txBody>
          <a:bodyPr>
            <a:normAutofit/>
          </a:bodyPr>
          <a:lstStyle>
            <a:lvl1pPr marL="283464" indent="-283464">
              <a:spcBef>
                <a:spcPts val="1000"/>
              </a:spcBef>
              <a:buFont typeface="Arial" panose="020B0604020202020204" pitchFamily="34" charset="0"/>
              <a:buChar char="•"/>
              <a:defRPr sz="2000">
                <a:solidFill>
                  <a:schemeClr val="tx1"/>
                </a:solidFill>
                <a:latin typeface="+mn-lt"/>
              </a:defRPr>
            </a:lvl1pPr>
            <a:lvl2pPr marL="566928" indent="-283464">
              <a:spcBef>
                <a:spcPts val="1000"/>
              </a:spcBef>
              <a:buFont typeface="Arial" panose="020B0604020202020204" pitchFamily="34" charset="0"/>
              <a:buChar char="•"/>
              <a:defRPr sz="2000">
                <a:solidFill>
                  <a:schemeClr val="tx1"/>
                </a:solidFill>
                <a:latin typeface="+mn-lt"/>
              </a:defRPr>
            </a:lvl2pPr>
            <a:lvl3pPr marL="850392" indent="-283464">
              <a:spcBef>
                <a:spcPts val="1000"/>
              </a:spcBef>
              <a:buFont typeface="Arial" panose="020B0604020202020204" pitchFamily="34" charset="0"/>
              <a:buChar char="•"/>
              <a:defRPr sz="2000">
                <a:solidFill>
                  <a:schemeClr val="tx1"/>
                </a:solidFill>
                <a:latin typeface="+mn-lt"/>
              </a:defRPr>
            </a:lvl3pPr>
            <a:lvl4pPr marL="1133856" indent="-283464">
              <a:spcBef>
                <a:spcPts val="1000"/>
              </a:spcBef>
              <a:buFont typeface="Arial" panose="020B0604020202020204" pitchFamily="34" charset="0"/>
              <a:buChar char="•"/>
              <a:defRPr sz="2000">
                <a:solidFill>
                  <a:schemeClr val="tx1"/>
                </a:solidFill>
                <a:latin typeface="+mn-lt"/>
              </a:defRPr>
            </a:lvl4pPr>
            <a:lvl5pPr marL="1463040" indent="-283464">
              <a:spcBef>
                <a:spcPts val="1000"/>
              </a:spcBef>
              <a:buFont typeface="Arial" panose="020B0604020202020204" pitchFamily="34" charset="0"/>
              <a:buChar char="•"/>
              <a:defRPr sz="2000">
                <a:solidFill>
                  <a:schemeClr val="tx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656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62811"/>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Tree>
    <p:extLst>
      <p:ext uri="{BB962C8B-B14F-4D97-AF65-F5344CB8AC3E}">
        <p14:creationId xmlns:p14="http://schemas.microsoft.com/office/powerpoint/2010/main" val="2544706900"/>
      </p:ext>
    </p:extLst>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8.xml" Id="rId8" /><Relationship Type="http://schemas.openxmlformats.org/officeDocument/2006/relationships/slideLayout" Target="/ppt/slideLayouts/slideLayout3.xml" Id="rId3" /><Relationship Type="http://schemas.openxmlformats.org/officeDocument/2006/relationships/slideLayout" Target="/ppt/slideLayouts/slideLayout7.xml" Id="rId7" /><Relationship Type="http://schemas.openxmlformats.org/officeDocument/2006/relationships/slideLayout" Target="/ppt/slideLayouts/slideLayout2.xml" Id="rId2" /><Relationship Type="http://schemas.openxmlformats.org/officeDocument/2006/relationships/slideLayout" Target="/ppt/slideLayouts/slideLayout1.xml" Id="rId1" /><Relationship Type="http://schemas.openxmlformats.org/officeDocument/2006/relationships/slideLayout" Target="/ppt/slideLayouts/slideLayout6.xml" Id="rId6" /><Relationship Type="http://schemas.openxmlformats.org/officeDocument/2006/relationships/slideLayout" Target="/ppt/slideLayouts/slideLayout5.xml" Id="rId5" /><Relationship Type="http://schemas.openxmlformats.org/officeDocument/2006/relationships/theme" Target="/ppt/theme/theme1.xml" Id="rId10" /><Relationship Type="http://schemas.openxmlformats.org/officeDocument/2006/relationships/slideLayout" Target="/ppt/slideLayouts/slideLayout4.xml" Id="rId4" /><Relationship Type="http://schemas.openxmlformats.org/officeDocument/2006/relationships/slideLayout" Target="/ppt/slideLayouts/slideLayout9.xml" Id="rId9" /></Relationships>
</file>

<file path=ppt/slideMasters/slideMaster1.xml><?xml version="1.0" encoding="utf-8"?>
<p:sldMaster xmlns:a16="http://schemas.microsoft.com/office/drawing/2014/mai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4" r:id="rId4"/>
    <p:sldLayoutId id="2147483671" r:id="rId5"/>
    <p:sldLayoutId id="2147483659" r:id="rId6"/>
    <p:sldLayoutId id="2147483669" r:id="rId7"/>
    <p:sldLayoutId id="2147483676" r:id="rId8"/>
    <p:sldLayoutId id="2147483666" r:id="rId9"/>
  </p:sldLayoutIdLst>
  <p:hf sldNum="0" hdr="0" ftr="0" dt="0"/>
  <p:txStyles>
    <p:titleStyle>
      <a:lvl1pPr algn="l"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&#65279;<?xml version="1.0" encoding="utf-8"?><Relationships xmlns="http://schemas.openxmlformats.org/package/2006/relationships"><Relationship Type="http://schemas.openxmlformats.org/officeDocument/2006/relationships/notesSlide" Target="/ppt/notesSlides/notesSlide1.xml" Id="rId2" /><Relationship Type="http://schemas.openxmlformats.org/officeDocument/2006/relationships/slideLayout" Target="/ppt/slideLayouts/slideLayout1.xml" Id="rId1" /></Relationships>
</file>

<file path=ppt/slides/_rels/slide10.xml.rels>&#65279;<?xml version="1.0" encoding="utf-8"?><Relationships xmlns="http://schemas.openxmlformats.org/package/2006/relationships"><Relationship Type="http://schemas.openxmlformats.org/officeDocument/2006/relationships/slideLayout" Target="/ppt/slideLayouts/slideLayout9.xml" Id="rId3" /><Relationship Type="http://schemas.openxmlformats.org/officeDocument/2006/relationships/image" Target="/ppt/media/image16.png" Id="rId6" /><Relationship Type="http://schemas.openxmlformats.org/officeDocument/2006/relationships/image" Target="/ppt/media/image15.PNG" Id="rId5" /><Relationship Type="http://schemas.openxmlformats.org/officeDocument/2006/relationships/notesSlide" Target="/ppt/notesSlides/notesSlide10.xml" Id="rId4" /><Relationship Type="http://schemas.openxmlformats.org/officeDocument/2006/relationships/video" Target="/ppt/media/media1.mp4" Id="rId2" /><Relationship Type="http://schemas.microsoft.com/office/2007/relationships/media" Target="/ppt/media/media1.mp4" Id="rId1" /></Relationships>
</file>

<file path=ppt/slides/_rels/slide2.xml.rels>&#65279;<?xml version="1.0" encoding="utf-8"?><Relationships xmlns="http://schemas.openxmlformats.org/package/2006/relationships"><Relationship Type="http://schemas.openxmlformats.org/officeDocument/2006/relationships/notesSlide" Target="/ppt/notesSlides/notesSlide2.xml" Id="rId2" /><Relationship Type="http://schemas.openxmlformats.org/officeDocument/2006/relationships/slideLayout" Target="/ppt/slideLayouts/slideLayout2.xml" Id="rId1" /></Relationships>
</file>

<file path=ppt/slides/_rels/slide3.xml.rels>&#65279;<?xml version="1.0" encoding="utf-8"?><Relationships xmlns="http://schemas.openxmlformats.org/package/2006/relationships"><Relationship Type="http://schemas.openxmlformats.org/officeDocument/2006/relationships/notesSlide" Target="/ppt/notesSlides/notesSlide3.xml" Id="rId2" /><Relationship Type="http://schemas.openxmlformats.org/officeDocument/2006/relationships/slideLayout" Target="/ppt/slideLayouts/slideLayout5.xml" Id="rId1" /></Relationships>
</file>

<file path=ppt/slides/_rels/slide4.xml.rels>&#65279;<?xml version="1.0" encoding="utf-8"?><Relationships xmlns="http://schemas.openxmlformats.org/package/2006/relationships"><Relationship Type="http://schemas.openxmlformats.org/officeDocument/2006/relationships/image" Target="/ppt/media/image1.png" Id="rId3" /><Relationship Type="http://schemas.openxmlformats.org/officeDocument/2006/relationships/notesSlide" Target="/ppt/notesSlides/notesSlide4.xml" Id="rId2" /><Relationship Type="http://schemas.openxmlformats.org/officeDocument/2006/relationships/slideLayout" Target="/ppt/slideLayouts/slideLayout3.xml" Id="rId1" /></Relationships>
</file>

<file path=ppt/slides/_rels/slide5.xml.rels>&#65279;<?xml version="1.0" encoding="utf-8"?><Relationships xmlns="http://schemas.openxmlformats.org/package/2006/relationships"><Relationship Type="http://schemas.openxmlformats.org/officeDocument/2006/relationships/notesSlide" Target="/ppt/notesSlides/notesSlide5.xml" Id="rId2" /><Relationship Type="http://schemas.openxmlformats.org/officeDocument/2006/relationships/slideLayout" Target="/ppt/slideLayouts/slideLayout6.xml" Id="rId1" /></Relationships>
</file>

<file path=ppt/slides/_rels/slide6.xml.rels>&#65279;<?xml version="1.0" encoding="utf-8"?><Relationships xmlns="http://schemas.openxmlformats.org/package/2006/relationships"><Relationship Type="http://schemas.openxmlformats.org/officeDocument/2006/relationships/image" Target="/ppt/media/image2.jpeg" Id="rId3" /><Relationship Type="http://schemas.openxmlformats.org/officeDocument/2006/relationships/notesSlide" Target="/ppt/notesSlides/notesSlide6.xml" Id="rId2" /><Relationship Type="http://schemas.openxmlformats.org/officeDocument/2006/relationships/slideLayout" Target="/ppt/slideLayouts/slideLayout4.xml" Id="rId1" /><Relationship Type="http://schemas.openxmlformats.org/officeDocument/2006/relationships/image" Target="/ppt/media/image5.png" Id="rId6" /><Relationship Type="http://schemas.openxmlformats.org/officeDocument/2006/relationships/image" Target="/ppt/media/image4.png" Id="rId5" /><Relationship Type="http://schemas.openxmlformats.org/officeDocument/2006/relationships/image" Target="/ppt/media/image3.png" Id="rId4" /></Relationships>
</file>

<file path=ppt/slides/_rels/slide7.xml.rels>&#65279;<?xml version="1.0" encoding="utf-8"?><Relationships xmlns="http://schemas.openxmlformats.org/package/2006/relationships"><Relationship Type="http://schemas.openxmlformats.org/officeDocument/2006/relationships/image" Target="/ppt/media/image6.jpeg" Id="rId3" /><Relationship Type="http://schemas.openxmlformats.org/officeDocument/2006/relationships/notesSlide" Target="/ppt/notesSlides/notesSlide7.xml" Id="rId2" /><Relationship Type="http://schemas.openxmlformats.org/officeDocument/2006/relationships/slideLayout" Target="/ppt/slideLayouts/slideLayout7.xml" Id="rId1" /><Relationship Type="http://schemas.openxmlformats.org/officeDocument/2006/relationships/image" Target="/ppt/media/image9.png" Id="rId6" /><Relationship Type="http://schemas.openxmlformats.org/officeDocument/2006/relationships/image" Target="/ppt/media/image8.png" Id="rId5" /><Relationship Type="http://schemas.openxmlformats.org/officeDocument/2006/relationships/image" Target="/ppt/media/image7.PNG" Id="rId4" /></Relationships>
</file>

<file path=ppt/slides/_rels/slide8.xml.rels>&#65279;<?xml version="1.0" encoding="utf-8"?><Relationships xmlns="http://schemas.openxmlformats.org/package/2006/relationships"><Relationship Type="http://schemas.openxmlformats.org/officeDocument/2006/relationships/image" Target="/ppt/media/image10.png" Id="rId3" /><Relationship Type="http://schemas.openxmlformats.org/officeDocument/2006/relationships/notesSlide" Target="/ppt/notesSlides/notesSlide8.xml" Id="rId2" /><Relationship Type="http://schemas.openxmlformats.org/officeDocument/2006/relationships/slideLayout" Target="/ppt/slideLayouts/slideLayout3.xml" Id="rId1" /><Relationship Type="http://schemas.openxmlformats.org/officeDocument/2006/relationships/image" Target="/ppt/media/image13.png" Id="rId6" /><Relationship Type="http://schemas.openxmlformats.org/officeDocument/2006/relationships/image" Target="/ppt/media/image12.png" Id="rId5" /><Relationship Type="http://schemas.openxmlformats.org/officeDocument/2006/relationships/image" Target="/ppt/media/image11.PNG" Id="rId4" /></Relationships>
</file>

<file path=ppt/slides/_rels/slide9.xml.rels>&#65279;<?xml version="1.0" encoding="utf-8"?><Relationships xmlns="http://schemas.openxmlformats.org/package/2006/relationships"><Relationship Type="http://schemas.openxmlformats.org/officeDocument/2006/relationships/image" Target="/ppt/media/image14.PNG" Id="rId3" /><Relationship Type="http://schemas.openxmlformats.org/officeDocument/2006/relationships/notesSlide" Target="/ppt/notesSlides/notesSlide9.xml" Id="rId2" /><Relationship Type="http://schemas.openxmlformats.org/officeDocument/2006/relationships/slideLayout" Target="/ppt/slideLayouts/slideLayout8.xml" Id="rId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232913"/>
            <a:ext cx="7096933" cy="3830130"/>
          </a:xfrm>
        </p:spPr>
        <p:txBody>
          <a:bodyPr/>
          <a:lstStyle/>
          <a:p>
            <a:r>
              <a:rPr lang="en-US" dirty="0">
                <a:latin typeface="Arial" panose="020B0604020202020204" pitchFamily="34" charset="0"/>
                <a:cs typeface="Arial" panose="020B0604020202020204" pitchFamily="34" charset="0"/>
              </a:rPr>
              <a:t>Java + Web Development </a:t>
            </a:r>
            <a:br>
              <a:rPr lang="en-US" dirty="0">
                <a:latin typeface="Arial" panose="020B0604020202020204" pitchFamily="34" charset="0"/>
                <a:cs typeface="Arial" panose="020B0604020202020204" pitchFamily="34" charset="0"/>
              </a:rPr>
            </a:br>
            <a:br>
              <a:rPr lang="en-ZA" sz="2800" b="0" i="0" dirty="0">
                <a:effectLst/>
                <a:latin typeface="Arial" panose="020B0604020202020204" pitchFamily="34" charset="0"/>
                <a:cs typeface="Arial" panose="020B0604020202020204" pitchFamily="34" charset="0"/>
              </a:rPr>
            </a:br>
            <a:r>
              <a:rPr lang="en-ZA" sz="1800" b="0" i="0" dirty="0">
                <a:effectLst/>
                <a:latin typeface="Arial" panose="020B0604020202020204" pitchFamily="34" charset="0"/>
                <a:cs typeface="Arial" panose="020B0604020202020204" pitchFamily="34" charset="0"/>
              </a:rPr>
              <a:t>Course code: DLBCSPJWD01</a:t>
            </a:r>
            <a:br>
              <a:rPr lang="en-ZA" sz="1800" b="0" i="0" dirty="0">
                <a:effectLst/>
                <a:latin typeface="Arial" panose="020B0604020202020204" pitchFamily="34" charset="0"/>
                <a:cs typeface="Arial" panose="020B0604020202020204" pitchFamily="34" charset="0"/>
              </a:rPr>
            </a:br>
            <a:r>
              <a:rPr lang="en-ZA" sz="1800" b="0" i="0" dirty="0">
                <a:effectLst/>
                <a:latin typeface="Arial" panose="020B0604020202020204" pitchFamily="34" charset="0"/>
                <a:cs typeface="Arial" panose="020B0604020202020204" pitchFamily="34" charset="0"/>
              </a:rPr>
              <a:t>Matriculation #: 92122307</a:t>
            </a:r>
            <a:br>
              <a:rPr lang="en-ZA" sz="1800" b="0" i="0" dirty="0">
                <a:effectLst/>
                <a:latin typeface="Arial" panose="020B0604020202020204" pitchFamily="34" charset="0"/>
                <a:cs typeface="Arial" panose="020B0604020202020204" pitchFamily="34" charset="0"/>
              </a:rPr>
            </a:br>
            <a:r>
              <a:rPr lang="en-ZA" sz="1800" b="0" i="0" dirty="0">
                <a:effectLst/>
                <a:latin typeface="Arial" panose="020B0604020202020204" pitchFamily="34" charset="0"/>
                <a:cs typeface="Arial" panose="020B0604020202020204" pitchFamily="34" charset="0"/>
              </a:rPr>
              <a:t>Professor: Christian </a:t>
            </a:r>
            <a:r>
              <a:rPr lang="en-ZA" sz="1800" b="0" i="0" dirty="0" err="1">
                <a:effectLst/>
                <a:latin typeface="Arial" panose="020B0604020202020204" pitchFamily="34" charset="0"/>
                <a:cs typeface="Arial" panose="020B0604020202020204" pitchFamily="34" charset="0"/>
              </a:rPr>
              <a:t>Remfert</a:t>
            </a:r>
            <a:br>
              <a:rPr lang="en-ZA" sz="1800" b="0" i="0" dirty="0">
                <a:effectLst/>
                <a:latin typeface="Arial" panose="020B0604020202020204" pitchFamily="34" charset="0"/>
                <a:cs typeface="Arial" panose="020B0604020202020204" pitchFamily="34" charset="0"/>
              </a:rPr>
            </a:br>
            <a:r>
              <a:rPr lang="en-ZA" sz="1800" b="0" i="0" dirty="0" err="1">
                <a:effectLst/>
                <a:latin typeface="Arial" panose="020B0604020202020204" pitchFamily="34" charset="0"/>
                <a:cs typeface="Arial" panose="020B0604020202020204" pitchFamily="34" charset="0"/>
              </a:rPr>
              <a:t>Github</a:t>
            </a:r>
            <a:r>
              <a:rPr lang="en-ZA" sz="1800" b="0" i="0" dirty="0">
                <a:effectLst/>
                <a:latin typeface="Arial" panose="020B0604020202020204" pitchFamily="34" charset="0"/>
                <a:cs typeface="Arial" panose="020B0604020202020204" pitchFamily="34" charset="0"/>
              </a:rPr>
              <a:t> link: https://github.com/belsh17/StokvelUpdates.git</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C753FD-96EC-101A-B8A4-5F69A189BEF4}"/>
              </a:ext>
            </a:extLst>
          </p:cNvPr>
          <p:cNvSpPr>
            <a:spLocks noGrp="1"/>
          </p:cNvSpPr>
          <p:nvPr>
            <p:ph type="ctrTitle"/>
          </p:nvPr>
        </p:nvSpPr>
        <p:spPr>
          <a:xfrm>
            <a:off x="1100830" y="124287"/>
            <a:ext cx="5952397" cy="656948"/>
          </a:xfrm>
        </p:spPr>
        <p:txBody>
          <a:bodyPr/>
          <a:lstStyle/>
          <a:p>
            <a:r>
              <a:rPr lang="en-US" sz="4400" dirty="0"/>
              <a:t>Screencast video</a:t>
            </a:r>
          </a:p>
        </p:txBody>
      </p:sp>
      <p:pic>
        <p:nvPicPr>
          <p:cNvPr id="4" name="Picture 3" descr="A white text on a black background&#10;&#10;Description automatically generated">
            <a:extLst>
              <a:ext uri="{FF2B5EF4-FFF2-40B4-BE49-F238E27FC236}">
                <a16:creationId xmlns:a16="http://schemas.microsoft.com/office/drawing/2014/main" id="{4BBFE052-3A9F-4809-90A8-75474A7DFBF9}"/>
              </a:ext>
            </a:extLst>
          </p:cNvPr>
          <p:cNvPicPr>
            <a:picLocks noChangeAspect="1"/>
          </p:cNvPicPr>
          <p:nvPr/>
        </p:nvPicPr>
        <p:blipFill>
          <a:blip r:embed="rId5"/>
          <a:stretch>
            <a:fillRect/>
          </a:stretch>
        </p:blipFill>
        <p:spPr>
          <a:xfrm>
            <a:off x="5661167" y="252549"/>
            <a:ext cx="6163368" cy="528686"/>
          </a:xfrm>
          <a:prstGeom prst="rect">
            <a:avLst/>
          </a:prstGeom>
        </p:spPr>
      </p:pic>
      <p:pic>
        <p:nvPicPr>
          <p:cNvPr id="2" name="Screencast - COMPRESS (1)">
            <a:hlinkClick r:id="" action="ppaction://media"/>
            <a:extLst>
              <a:ext uri="{FF2B5EF4-FFF2-40B4-BE49-F238E27FC236}">
                <a16:creationId xmlns:a16="http://schemas.microsoft.com/office/drawing/2014/main" id="{A31D6052-2ED0-4F67-9A97-496205FD5D2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02477" y="998274"/>
            <a:ext cx="10139298" cy="5449873"/>
          </a:xfrm>
          <a:prstGeom prst="rect">
            <a:avLst/>
          </a:prstGeom>
        </p:spPr>
      </p:pic>
    </p:spTree>
    <p:extLst>
      <p:ext uri="{BB962C8B-B14F-4D97-AF65-F5344CB8AC3E}">
        <p14:creationId xmlns:p14="http://schemas.microsoft.com/office/powerpoint/2010/main" val="160967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6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58864" y="102021"/>
            <a:ext cx="9779183" cy="1744415"/>
          </a:xfrm>
        </p:spPr>
        <p:txBody>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58865" y="2017467"/>
            <a:ext cx="9779182" cy="3366815"/>
          </a:xfrm>
        </p:spPr>
        <p:txBody>
          <a:bodyPr vert="horz" lIns="91440" tIns="45720" rIns="91440" bIns="45720" rtlCol="0" anchor="t">
            <a:normAutofit lnSpcReduction="10000"/>
          </a:bodyPr>
          <a:lstStyle/>
          <a:p>
            <a:r>
              <a:rPr lang="en-US" dirty="0"/>
              <a:t>Purpose of web application</a:t>
            </a:r>
          </a:p>
          <a:p>
            <a:r>
              <a:rPr lang="en-US" dirty="0"/>
              <a:t>Architecture diagram</a:t>
            </a:r>
          </a:p>
          <a:p>
            <a:r>
              <a:rPr lang="en-US" dirty="0"/>
              <a:t>Technology Choices</a:t>
            </a:r>
          </a:p>
          <a:p>
            <a:r>
              <a:rPr lang="en-US" dirty="0"/>
              <a:t>Screenshots of web application</a:t>
            </a:r>
          </a:p>
          <a:p>
            <a:r>
              <a:rPr lang="en-US" dirty="0"/>
              <a:t>Chart of changes </a:t>
            </a:r>
          </a:p>
          <a:p>
            <a:r>
              <a:rPr lang="en-US" dirty="0"/>
              <a:t>Screen cast</a:t>
            </a:r>
          </a:p>
          <a:p>
            <a:r>
              <a:rPr lang="en-US" dirty="0"/>
              <a:t>Key: TC = Test Case</a:t>
            </a:r>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F5EE67-DE83-C00F-F31C-58A2B46234DB}"/>
              </a:ext>
            </a:extLst>
          </p:cNvPr>
          <p:cNvSpPr>
            <a:spLocks noGrp="1"/>
          </p:cNvSpPr>
          <p:nvPr>
            <p:ph type="title"/>
          </p:nvPr>
        </p:nvSpPr>
        <p:spPr>
          <a:xfrm>
            <a:off x="1167492" y="45085"/>
            <a:ext cx="9779183" cy="1600835"/>
          </a:xfrm>
        </p:spPr>
        <p:txBody>
          <a:bodyPr/>
          <a:lstStyle/>
          <a:p>
            <a:r>
              <a:rPr lang="en-US" dirty="0"/>
              <a:t>Purpose of web application</a:t>
            </a:r>
          </a:p>
        </p:txBody>
      </p:sp>
      <p:sp>
        <p:nvSpPr>
          <p:cNvPr id="3" name="Content Placeholder 2">
            <a:extLst>
              <a:ext uri="{FF2B5EF4-FFF2-40B4-BE49-F238E27FC236}">
                <a16:creationId xmlns:a16="http://schemas.microsoft.com/office/drawing/2014/main" id="{DAF7743C-9A64-6DD7-26EC-7870E2484D2F}"/>
              </a:ext>
            </a:extLst>
          </p:cNvPr>
          <p:cNvSpPr>
            <a:spLocks noGrp="1"/>
          </p:cNvSpPr>
          <p:nvPr>
            <p:ph idx="14"/>
          </p:nvPr>
        </p:nvSpPr>
        <p:spPr>
          <a:xfrm>
            <a:off x="1166813" y="2361461"/>
            <a:ext cx="9780587" cy="3728190"/>
          </a:xfrm>
        </p:spPr>
        <p:txBody>
          <a:bodyPr>
            <a:normAutofit fontScale="92500" lnSpcReduction="20000"/>
          </a:bodyPr>
          <a:lstStyle/>
          <a:p>
            <a:r>
              <a:rPr lang="en-US" dirty="0"/>
              <a:t>The livestock market consists of different animals that a user can purchase without having to go to a live auction. </a:t>
            </a:r>
          </a:p>
          <a:p>
            <a:r>
              <a:rPr lang="en-US" dirty="0"/>
              <a:t>This is more efficient for people with busy schedules</a:t>
            </a:r>
          </a:p>
          <a:p>
            <a:r>
              <a:rPr lang="en-US" dirty="0"/>
              <a:t>The user will scroll through the variety of animals, if the user wants to add an animal to their cart, they will need to create an account, login or continue as a guest. </a:t>
            </a:r>
          </a:p>
          <a:p>
            <a:r>
              <a:rPr lang="en-US" dirty="0"/>
              <a:t>The business will reserve the animal purchased for the user and notify them when the animal will be ready for delivery/collection. </a:t>
            </a:r>
          </a:p>
          <a:p>
            <a:r>
              <a:rPr lang="en-US" dirty="0"/>
              <a:t>The target user group is different religious groups (Islamic, Hindu etc.), different cultural groups (Zulu, Portuguese, Sesotho etc.), people hosting functions/venues (weddings, funerals, parties etc.), smaller livestock vendors. </a:t>
            </a:r>
          </a:p>
          <a:p>
            <a:r>
              <a:rPr lang="en-US" dirty="0"/>
              <a:t>This application is for users to choose an animal in which they will prepare for their traditional meals at home or at family functions. The benefit of this application is that users from different religious groups and cultures will be ensured that their animal that they are receiving will be prepared according to their beliefs. </a:t>
            </a:r>
          </a:p>
        </p:txBody>
      </p:sp>
    </p:spTree>
    <p:extLst>
      <p:ext uri="{BB962C8B-B14F-4D97-AF65-F5344CB8AC3E}">
        <p14:creationId xmlns:p14="http://schemas.microsoft.com/office/powerpoint/2010/main" val="2529338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48DD4-4828-CE87-0C5C-42BE175E8DA5}"/>
              </a:ext>
            </a:extLst>
          </p:cNvPr>
          <p:cNvSpPr>
            <a:spLocks noGrp="1"/>
          </p:cNvSpPr>
          <p:nvPr>
            <p:ph type="title"/>
          </p:nvPr>
        </p:nvSpPr>
        <p:spPr>
          <a:xfrm>
            <a:off x="3901729" y="140475"/>
            <a:ext cx="4345698" cy="2210539"/>
          </a:xfrm>
        </p:spPr>
        <p:txBody>
          <a:bodyPr/>
          <a:lstStyle/>
          <a:p>
            <a:pPr algn="ctr"/>
            <a:r>
              <a:rPr lang="en-US" dirty="0"/>
              <a:t>Architecture Diagram </a:t>
            </a:r>
          </a:p>
        </p:txBody>
      </p:sp>
      <p:pic>
        <p:nvPicPr>
          <p:cNvPr id="4" name="Picture 3" descr="A screenshot of a diagram&#10;&#10;Description automatically generated">
            <a:extLst>
              <a:ext uri="{FF2B5EF4-FFF2-40B4-BE49-F238E27FC236}">
                <a16:creationId xmlns:a16="http://schemas.microsoft.com/office/drawing/2014/main" id="{E008B0FC-C426-46F7-86CC-25214A4926AB}"/>
              </a:ext>
            </a:extLst>
          </p:cNvPr>
          <p:cNvPicPr>
            <a:picLocks noChangeAspect="1"/>
          </p:cNvPicPr>
          <p:nvPr/>
        </p:nvPicPr>
        <p:blipFill>
          <a:blip r:embed="rId3"/>
          <a:stretch>
            <a:fillRect/>
          </a:stretch>
        </p:blipFill>
        <p:spPr>
          <a:xfrm>
            <a:off x="2353805" y="2013188"/>
            <a:ext cx="7484389" cy="4432000"/>
          </a:xfrm>
          <a:prstGeom prst="rect">
            <a:avLst/>
          </a:prstGeom>
        </p:spPr>
      </p:pic>
    </p:spTree>
    <p:extLst>
      <p:ext uri="{BB962C8B-B14F-4D97-AF65-F5344CB8AC3E}">
        <p14:creationId xmlns:p14="http://schemas.microsoft.com/office/powerpoint/2010/main" val="3662677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A093-E00B-31E9-0A13-71142E30E57C}"/>
              </a:ext>
            </a:extLst>
          </p:cNvPr>
          <p:cNvSpPr>
            <a:spLocks noGrp="1"/>
          </p:cNvSpPr>
          <p:nvPr>
            <p:ph type="ctrTitle"/>
          </p:nvPr>
        </p:nvSpPr>
        <p:spPr>
          <a:xfrm>
            <a:off x="1167494" y="275208"/>
            <a:ext cx="4123597" cy="1706977"/>
          </a:xfrm>
        </p:spPr>
        <p:txBody>
          <a:bodyPr/>
          <a:lstStyle/>
          <a:p>
            <a:r>
              <a:rPr lang="en-US" dirty="0"/>
              <a:t>Technology Choices</a:t>
            </a:r>
          </a:p>
        </p:txBody>
      </p:sp>
      <p:sp>
        <p:nvSpPr>
          <p:cNvPr id="3" name="Subtitle 2">
            <a:extLst>
              <a:ext uri="{FF2B5EF4-FFF2-40B4-BE49-F238E27FC236}">
                <a16:creationId xmlns:a16="http://schemas.microsoft.com/office/drawing/2014/main" id="{C62C8177-F0B6-B02C-3682-183D8307E999}"/>
              </a:ext>
            </a:extLst>
          </p:cNvPr>
          <p:cNvSpPr>
            <a:spLocks noGrp="1"/>
          </p:cNvSpPr>
          <p:nvPr>
            <p:ph type="subTitle" idx="1"/>
          </p:nvPr>
        </p:nvSpPr>
        <p:spPr>
          <a:xfrm>
            <a:off x="1167494" y="1982185"/>
            <a:ext cx="6245912" cy="4400860"/>
          </a:xfrm>
        </p:spPr>
        <p:txBody>
          <a:bodyPr/>
          <a:lstStyle/>
          <a:p>
            <a:pPr>
              <a:lnSpc>
                <a:spcPct val="150000"/>
              </a:lnSpc>
            </a:pPr>
            <a:r>
              <a:rPr lang="en-US" sz="2000" dirty="0">
                <a:latin typeface="Arial" panose="020B0604020202020204" pitchFamily="34" charset="0"/>
                <a:cs typeface="Arial" panose="020B0604020202020204" pitchFamily="34" charset="0"/>
              </a:rPr>
              <a:t>Front end:</a:t>
            </a:r>
          </a:p>
          <a:p>
            <a:pPr marL="457200" indent="-4572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HTML (VS code)</a:t>
            </a:r>
          </a:p>
          <a:p>
            <a:pPr marL="457200" indent="-4572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CSS (VS code)</a:t>
            </a:r>
          </a:p>
          <a:p>
            <a:pPr marL="457200" indent="-4572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JavaScript (VS code)</a:t>
            </a:r>
          </a:p>
          <a:p>
            <a:pPr>
              <a:lnSpc>
                <a:spcPct val="150000"/>
              </a:lnSpc>
            </a:pPr>
            <a:r>
              <a:rPr lang="en-US" sz="2000" dirty="0">
                <a:latin typeface="Arial" panose="020B0604020202020204" pitchFamily="34" charset="0"/>
                <a:cs typeface="Arial" panose="020B0604020202020204" pitchFamily="34" charset="0"/>
              </a:rPr>
              <a:t>Back end:</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MySQL Database</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Node.js (server)</a:t>
            </a:r>
          </a:p>
        </p:txBody>
      </p:sp>
    </p:spTree>
    <p:extLst>
      <p:ext uri="{BB962C8B-B14F-4D97-AF65-F5344CB8AC3E}">
        <p14:creationId xmlns:p14="http://schemas.microsoft.com/office/powerpoint/2010/main" val="4117153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E190-899A-46D2-989D-C4BC6A46F946}"/>
              </a:ext>
            </a:extLst>
          </p:cNvPr>
          <p:cNvSpPr>
            <a:spLocks noGrp="1"/>
          </p:cNvSpPr>
          <p:nvPr>
            <p:ph type="title"/>
          </p:nvPr>
        </p:nvSpPr>
        <p:spPr>
          <a:xfrm>
            <a:off x="301840" y="168675"/>
            <a:ext cx="5266676" cy="568170"/>
          </a:xfrm>
        </p:spPr>
        <p:txBody>
          <a:bodyPr/>
          <a:lstStyle/>
          <a:p>
            <a:r>
              <a:rPr lang="en-US" sz="3600" dirty="0">
                <a:solidFill>
                  <a:schemeClr val="accent4">
                    <a:lumMod val="75000"/>
                  </a:schemeClr>
                </a:solidFill>
              </a:rPr>
              <a:t>Screenshots of web app.</a:t>
            </a:r>
          </a:p>
        </p:txBody>
      </p:sp>
      <p:sp>
        <p:nvSpPr>
          <p:cNvPr id="3" name="Subtitle 2">
            <a:extLst>
              <a:ext uri="{FF2B5EF4-FFF2-40B4-BE49-F238E27FC236}">
                <a16:creationId xmlns:a16="http://schemas.microsoft.com/office/drawing/2014/main" id="{26BC9DE8-A5CC-4BE1-0DE5-CB15D01A7919}"/>
              </a:ext>
            </a:extLst>
          </p:cNvPr>
          <p:cNvSpPr>
            <a:spLocks noGrp="1"/>
          </p:cNvSpPr>
          <p:nvPr>
            <p:ph type="subTitle" idx="1"/>
          </p:nvPr>
        </p:nvSpPr>
        <p:spPr>
          <a:xfrm>
            <a:off x="8380978" y="3429000"/>
            <a:ext cx="3724424" cy="3060577"/>
          </a:xfrm>
        </p:spPr>
        <p:txBody>
          <a:bodyPr/>
          <a:lstStyle/>
          <a:p>
            <a:pPr algn="just">
              <a:lnSpc>
                <a:spcPct val="150000"/>
              </a:lnSpc>
            </a:pPr>
            <a:r>
              <a:rPr lang="en-US" sz="1100" dirty="0">
                <a:latin typeface="Arial" panose="020B0604020202020204" pitchFamily="34" charset="0"/>
                <a:cs typeface="Arial" panose="020B0604020202020204" pitchFamily="34" charset="0"/>
              </a:rPr>
              <a:t>Picture 1. Is the opening page showing the home screen. </a:t>
            </a:r>
          </a:p>
          <a:p>
            <a:pPr algn="just">
              <a:lnSpc>
                <a:spcPct val="150000"/>
              </a:lnSpc>
            </a:pPr>
            <a:r>
              <a:rPr lang="en-US" sz="1100" dirty="0">
                <a:latin typeface="Arial" panose="020B0604020202020204" pitchFamily="34" charset="0"/>
                <a:cs typeface="Arial" panose="020B0604020202020204" pitchFamily="34" charset="0"/>
              </a:rPr>
              <a:t>Picture 2. displays a flip tile on the ‘about us’ page which when hovered over displays the text describing the mission of the company. </a:t>
            </a:r>
          </a:p>
          <a:p>
            <a:pPr algn="just">
              <a:lnSpc>
                <a:spcPct val="150000"/>
              </a:lnSpc>
            </a:pPr>
            <a:r>
              <a:rPr lang="en-US" sz="1100" dirty="0">
                <a:latin typeface="Arial" panose="020B0604020202020204" pitchFamily="34" charset="0"/>
                <a:cs typeface="Arial" panose="020B0604020202020204" pitchFamily="34" charset="0"/>
              </a:rPr>
              <a:t>Picture 3. displays the stock available to add to the user's cart. </a:t>
            </a:r>
            <a:r>
              <a:rPr lang="en-US" sz="1100" dirty="0">
                <a:solidFill>
                  <a:schemeClr val="tx1">
                    <a:lumMod val="95000"/>
                    <a:lumOff val="5000"/>
                  </a:schemeClr>
                </a:solidFill>
                <a:latin typeface="Arial" panose="020B0604020202020204" pitchFamily="34" charset="0"/>
                <a:cs typeface="Arial" panose="020B0604020202020204" pitchFamily="34" charset="0"/>
              </a:rPr>
              <a:t>TC</a:t>
            </a:r>
            <a:r>
              <a:rPr lang="en-US" sz="1100" dirty="0">
                <a:latin typeface="Arial" panose="020B0604020202020204" pitchFamily="34" charset="0"/>
                <a:cs typeface="Arial" panose="020B0604020202020204" pitchFamily="34" charset="0"/>
              </a:rPr>
              <a:t>: ‘Add to cart” button is clicked &gt; cart in top right hand corner updates and cart (#4) stores the information.  </a:t>
            </a:r>
          </a:p>
          <a:p>
            <a:pPr algn="just">
              <a:lnSpc>
                <a:spcPct val="150000"/>
              </a:lnSpc>
            </a:pPr>
            <a:r>
              <a:rPr lang="en-US" sz="1100" dirty="0">
                <a:latin typeface="Arial" panose="020B0604020202020204" pitchFamily="34" charset="0"/>
                <a:cs typeface="Arial" panose="020B0604020202020204" pitchFamily="34" charset="0"/>
              </a:rPr>
              <a:t>Picture 4. displays what the user has added. </a:t>
            </a:r>
            <a:r>
              <a:rPr lang="en-US" sz="1100" dirty="0">
                <a:solidFill>
                  <a:schemeClr val="tx1">
                    <a:lumMod val="95000"/>
                    <a:lumOff val="5000"/>
                  </a:schemeClr>
                </a:solidFill>
                <a:latin typeface="Arial" panose="020B0604020202020204" pitchFamily="34" charset="0"/>
                <a:cs typeface="Arial" panose="020B0604020202020204" pitchFamily="34" charset="0"/>
              </a:rPr>
              <a:t>TC:</a:t>
            </a:r>
            <a:r>
              <a:rPr lang="en-US" sz="1100" dirty="0">
                <a:solidFill>
                  <a:schemeClr val="bg1">
                    <a:lumMod val="95000"/>
                  </a:schemeClr>
                </a:solidFill>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Button “Checkout “ is clicked &gt; directs to checkout page displayed on slide 8</a:t>
            </a:r>
          </a:p>
          <a:p>
            <a:endParaRPr lang="en-US" sz="1200" dirty="0"/>
          </a:p>
        </p:txBody>
      </p:sp>
      <p:pic>
        <p:nvPicPr>
          <p:cNvPr id="15" name="Picture 14" descr="A group of goats in a fenced in area&#10;&#10;Description automatically generated">
            <a:extLst>
              <a:ext uri="{FF2B5EF4-FFF2-40B4-BE49-F238E27FC236}">
                <a16:creationId xmlns:a16="http://schemas.microsoft.com/office/drawing/2014/main" id="{8E9161E5-82D9-44EE-BE65-1A7183EE82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409" y="832279"/>
            <a:ext cx="4839437" cy="2286711"/>
          </a:xfrm>
          <a:prstGeom prst="rect">
            <a:avLst/>
          </a:prstGeom>
        </p:spPr>
      </p:pic>
      <p:pic>
        <p:nvPicPr>
          <p:cNvPr id="18" name="Picture 17" descr="A white sheep in a field&#10;&#10;Description automatically generated">
            <a:extLst>
              <a:ext uri="{FF2B5EF4-FFF2-40B4-BE49-F238E27FC236}">
                <a16:creationId xmlns:a16="http://schemas.microsoft.com/office/drawing/2014/main" id="{A0CCB565-E16D-4862-9562-BFEE85E64A6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70155" y="832279"/>
            <a:ext cx="4792765" cy="2286711"/>
          </a:xfrm>
          <a:prstGeom prst="rect">
            <a:avLst/>
          </a:prstGeom>
        </p:spPr>
      </p:pic>
      <p:pic>
        <p:nvPicPr>
          <p:cNvPr id="20" name="Picture 19" descr="A screenshot of a cellphone&#10;&#10;Description automatically generated">
            <a:extLst>
              <a:ext uri="{FF2B5EF4-FFF2-40B4-BE49-F238E27FC236}">
                <a16:creationId xmlns:a16="http://schemas.microsoft.com/office/drawing/2014/main" id="{2B34228E-2188-4203-96BC-4146D7A5F38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9662" y="3739010"/>
            <a:ext cx="4838843" cy="2286711"/>
          </a:xfrm>
          <a:prstGeom prst="rect">
            <a:avLst/>
          </a:prstGeom>
        </p:spPr>
      </p:pic>
      <p:pic>
        <p:nvPicPr>
          <p:cNvPr id="22" name="Picture 21" descr="A screenshot of a shopping cart&#10;&#10;Description automatically generated">
            <a:extLst>
              <a:ext uri="{FF2B5EF4-FFF2-40B4-BE49-F238E27FC236}">
                <a16:creationId xmlns:a16="http://schemas.microsoft.com/office/drawing/2014/main" id="{62E6F1F7-8496-4E43-A31F-6C1673C8C14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28762" y="3739010"/>
            <a:ext cx="2641959" cy="1781862"/>
          </a:xfrm>
          <a:prstGeom prst="rect">
            <a:avLst/>
          </a:prstGeom>
        </p:spPr>
      </p:pic>
      <p:sp>
        <p:nvSpPr>
          <p:cNvPr id="23" name="TextBox 22">
            <a:extLst>
              <a:ext uri="{FF2B5EF4-FFF2-40B4-BE49-F238E27FC236}">
                <a16:creationId xmlns:a16="http://schemas.microsoft.com/office/drawing/2014/main" id="{60ED9813-6505-4935-8455-FC0A09BC53BF}"/>
              </a:ext>
            </a:extLst>
          </p:cNvPr>
          <p:cNvSpPr txBox="1"/>
          <p:nvPr/>
        </p:nvSpPr>
        <p:spPr>
          <a:xfrm flipH="1">
            <a:off x="170004" y="941032"/>
            <a:ext cx="389288" cy="369332"/>
          </a:xfrm>
          <a:prstGeom prst="rect">
            <a:avLst/>
          </a:prstGeom>
          <a:noFill/>
        </p:spPr>
        <p:txBody>
          <a:bodyPr wrap="square" rtlCol="0">
            <a:spAutoFit/>
          </a:bodyPr>
          <a:lstStyle/>
          <a:p>
            <a:r>
              <a:rPr lang="en-ZA" dirty="0"/>
              <a:t>1.</a:t>
            </a:r>
          </a:p>
        </p:txBody>
      </p:sp>
      <p:sp>
        <p:nvSpPr>
          <p:cNvPr id="24" name="TextBox 23">
            <a:extLst>
              <a:ext uri="{FF2B5EF4-FFF2-40B4-BE49-F238E27FC236}">
                <a16:creationId xmlns:a16="http://schemas.microsoft.com/office/drawing/2014/main" id="{08C9FB08-D3B5-4071-915F-FF71A84C107C}"/>
              </a:ext>
            </a:extLst>
          </p:cNvPr>
          <p:cNvSpPr txBox="1"/>
          <p:nvPr/>
        </p:nvSpPr>
        <p:spPr>
          <a:xfrm flipH="1">
            <a:off x="5792226" y="4143566"/>
            <a:ext cx="389288" cy="369332"/>
          </a:xfrm>
          <a:prstGeom prst="rect">
            <a:avLst/>
          </a:prstGeom>
          <a:noFill/>
        </p:spPr>
        <p:txBody>
          <a:bodyPr wrap="square" rtlCol="0">
            <a:spAutoFit/>
          </a:bodyPr>
          <a:lstStyle/>
          <a:p>
            <a:r>
              <a:rPr lang="en-ZA" dirty="0"/>
              <a:t>4.</a:t>
            </a:r>
          </a:p>
        </p:txBody>
      </p:sp>
      <p:sp>
        <p:nvSpPr>
          <p:cNvPr id="25" name="TextBox 24">
            <a:extLst>
              <a:ext uri="{FF2B5EF4-FFF2-40B4-BE49-F238E27FC236}">
                <a16:creationId xmlns:a16="http://schemas.microsoft.com/office/drawing/2014/main" id="{C6A7B52C-4E1E-47DC-B1F5-B821D52C95F4}"/>
              </a:ext>
            </a:extLst>
          </p:cNvPr>
          <p:cNvSpPr txBox="1"/>
          <p:nvPr/>
        </p:nvSpPr>
        <p:spPr>
          <a:xfrm flipH="1">
            <a:off x="170245" y="3774234"/>
            <a:ext cx="389288" cy="369332"/>
          </a:xfrm>
          <a:prstGeom prst="rect">
            <a:avLst/>
          </a:prstGeom>
          <a:noFill/>
        </p:spPr>
        <p:txBody>
          <a:bodyPr wrap="square" rtlCol="0">
            <a:spAutoFit/>
          </a:bodyPr>
          <a:lstStyle/>
          <a:p>
            <a:r>
              <a:rPr lang="en-ZA" dirty="0"/>
              <a:t>3.</a:t>
            </a:r>
          </a:p>
        </p:txBody>
      </p:sp>
      <p:sp>
        <p:nvSpPr>
          <p:cNvPr id="26" name="TextBox 25">
            <a:extLst>
              <a:ext uri="{FF2B5EF4-FFF2-40B4-BE49-F238E27FC236}">
                <a16:creationId xmlns:a16="http://schemas.microsoft.com/office/drawing/2014/main" id="{035831E4-81D8-40EB-BF7C-4549B35C874D}"/>
              </a:ext>
            </a:extLst>
          </p:cNvPr>
          <p:cNvSpPr txBox="1"/>
          <p:nvPr/>
        </p:nvSpPr>
        <p:spPr>
          <a:xfrm flipH="1">
            <a:off x="6184625" y="941032"/>
            <a:ext cx="389288" cy="369332"/>
          </a:xfrm>
          <a:prstGeom prst="rect">
            <a:avLst/>
          </a:prstGeom>
          <a:noFill/>
        </p:spPr>
        <p:txBody>
          <a:bodyPr wrap="square" rtlCol="0">
            <a:spAutoFit/>
          </a:bodyPr>
          <a:lstStyle/>
          <a:p>
            <a:r>
              <a:rPr lang="en-ZA" dirty="0"/>
              <a:t>2.</a:t>
            </a:r>
          </a:p>
        </p:txBody>
      </p:sp>
    </p:spTree>
    <p:extLst>
      <p:ext uri="{BB962C8B-B14F-4D97-AF65-F5344CB8AC3E}">
        <p14:creationId xmlns:p14="http://schemas.microsoft.com/office/powerpoint/2010/main" val="779750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F40F8E8-5468-4BC9-BA62-AD08E9A733B8}"/>
              </a:ext>
            </a:extLst>
          </p:cNvPr>
          <p:cNvSpPr txBox="1">
            <a:spLocks/>
          </p:cNvSpPr>
          <p:nvPr/>
        </p:nvSpPr>
        <p:spPr>
          <a:xfrm>
            <a:off x="301840" y="168675"/>
            <a:ext cx="5266676" cy="56817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200" b="1" kern="1200">
                <a:solidFill>
                  <a:schemeClr val="bg1"/>
                </a:solidFill>
                <a:latin typeface="+mj-lt"/>
                <a:ea typeface="+mj-ea"/>
                <a:cs typeface="+mj-cs"/>
              </a:defRPr>
            </a:lvl1pPr>
          </a:lstStyle>
          <a:p>
            <a:r>
              <a:rPr lang="en-US" sz="3600" dirty="0"/>
              <a:t>Screenshots of web app.</a:t>
            </a:r>
          </a:p>
        </p:txBody>
      </p:sp>
      <p:sp>
        <p:nvSpPr>
          <p:cNvPr id="7" name="Subtitle 2">
            <a:extLst>
              <a:ext uri="{FF2B5EF4-FFF2-40B4-BE49-F238E27FC236}">
                <a16:creationId xmlns:a16="http://schemas.microsoft.com/office/drawing/2014/main" id="{C388F50A-94F0-43CA-B168-3C92CD8D3D54}"/>
              </a:ext>
            </a:extLst>
          </p:cNvPr>
          <p:cNvSpPr txBox="1">
            <a:spLocks/>
          </p:cNvSpPr>
          <p:nvPr/>
        </p:nvSpPr>
        <p:spPr>
          <a:xfrm>
            <a:off x="8138950" y="3501503"/>
            <a:ext cx="3592583" cy="30605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100" dirty="0">
                <a:solidFill>
                  <a:schemeClr val="bg1"/>
                </a:solidFill>
                <a:latin typeface="Arial" panose="020B0604020202020204" pitchFamily="34" charset="0"/>
                <a:cs typeface="Arial" panose="020B0604020202020204" pitchFamily="34" charset="0"/>
              </a:rPr>
              <a:t>Picture 1. is the contact us page displaying how the user can reach the company.</a:t>
            </a:r>
          </a:p>
          <a:p>
            <a:pPr algn="just">
              <a:lnSpc>
                <a:spcPct val="150000"/>
              </a:lnSpc>
            </a:pPr>
            <a:r>
              <a:rPr lang="en-US" sz="1100" dirty="0">
                <a:solidFill>
                  <a:schemeClr val="bg1"/>
                </a:solidFill>
                <a:latin typeface="Arial" panose="020B0604020202020204" pitchFamily="34" charset="0"/>
                <a:cs typeface="Arial" panose="020B0604020202020204" pitchFamily="34" charset="0"/>
              </a:rPr>
              <a:t>Picture 2. displays the categories of the stock available in which the user can choose which animal they are looking for specifically. </a:t>
            </a:r>
          </a:p>
          <a:p>
            <a:pPr algn="just">
              <a:lnSpc>
                <a:spcPct val="150000"/>
              </a:lnSpc>
            </a:pPr>
            <a:r>
              <a:rPr lang="en-US" sz="1100" dirty="0">
                <a:solidFill>
                  <a:schemeClr val="bg1"/>
                </a:solidFill>
                <a:latin typeface="Arial" panose="020B0604020202020204" pitchFamily="34" charset="0"/>
                <a:cs typeface="Arial" panose="020B0604020202020204" pitchFamily="34" charset="0"/>
              </a:rPr>
              <a:t>Picture 3. displays the welcome screen after the user has successfully logged/signed in. TC: Button “Register” is clicked &gt; and screen (#3) is displayed</a:t>
            </a:r>
          </a:p>
          <a:p>
            <a:pPr algn="just">
              <a:lnSpc>
                <a:spcPct val="150000"/>
              </a:lnSpc>
            </a:pPr>
            <a:r>
              <a:rPr lang="en-US" sz="1100" dirty="0">
                <a:solidFill>
                  <a:schemeClr val="bg1"/>
                </a:solidFill>
                <a:latin typeface="Arial" panose="020B0604020202020204" pitchFamily="34" charset="0"/>
                <a:cs typeface="Arial" panose="020B0604020202020204" pitchFamily="34" charset="0"/>
              </a:rPr>
              <a:t>Picture 4. is the sign-up page which the user fills out and it will be stored in a database</a:t>
            </a:r>
          </a:p>
          <a:p>
            <a:endParaRPr lang="en-US" sz="1200" dirty="0"/>
          </a:p>
        </p:txBody>
      </p:sp>
      <p:sp>
        <p:nvSpPr>
          <p:cNvPr id="12" name="TextBox 11">
            <a:extLst>
              <a:ext uri="{FF2B5EF4-FFF2-40B4-BE49-F238E27FC236}">
                <a16:creationId xmlns:a16="http://schemas.microsoft.com/office/drawing/2014/main" id="{FFDD0635-7F8E-4B74-9FE8-90980AB623E6}"/>
              </a:ext>
            </a:extLst>
          </p:cNvPr>
          <p:cNvSpPr txBox="1"/>
          <p:nvPr/>
        </p:nvSpPr>
        <p:spPr>
          <a:xfrm flipH="1">
            <a:off x="170004" y="941032"/>
            <a:ext cx="389288" cy="369332"/>
          </a:xfrm>
          <a:prstGeom prst="rect">
            <a:avLst/>
          </a:prstGeom>
          <a:noFill/>
        </p:spPr>
        <p:txBody>
          <a:bodyPr wrap="square" rtlCol="0">
            <a:spAutoFit/>
          </a:bodyPr>
          <a:lstStyle/>
          <a:p>
            <a:r>
              <a:rPr lang="en-ZA" dirty="0">
                <a:solidFill>
                  <a:schemeClr val="bg1"/>
                </a:solidFill>
              </a:rPr>
              <a:t>1.</a:t>
            </a:r>
          </a:p>
        </p:txBody>
      </p:sp>
      <p:sp>
        <p:nvSpPr>
          <p:cNvPr id="13" name="TextBox 12">
            <a:extLst>
              <a:ext uri="{FF2B5EF4-FFF2-40B4-BE49-F238E27FC236}">
                <a16:creationId xmlns:a16="http://schemas.microsoft.com/office/drawing/2014/main" id="{268EF2D4-7CC4-42CB-AE86-ED17F1A26FEA}"/>
              </a:ext>
            </a:extLst>
          </p:cNvPr>
          <p:cNvSpPr txBox="1"/>
          <p:nvPr/>
        </p:nvSpPr>
        <p:spPr>
          <a:xfrm flipH="1">
            <a:off x="5210547" y="3774234"/>
            <a:ext cx="389288" cy="369332"/>
          </a:xfrm>
          <a:prstGeom prst="rect">
            <a:avLst/>
          </a:prstGeom>
          <a:noFill/>
        </p:spPr>
        <p:txBody>
          <a:bodyPr wrap="square" rtlCol="0">
            <a:spAutoFit/>
          </a:bodyPr>
          <a:lstStyle/>
          <a:p>
            <a:r>
              <a:rPr lang="en-ZA" dirty="0">
                <a:solidFill>
                  <a:schemeClr val="bg1"/>
                </a:solidFill>
              </a:rPr>
              <a:t>4.</a:t>
            </a:r>
          </a:p>
        </p:txBody>
      </p:sp>
      <p:sp>
        <p:nvSpPr>
          <p:cNvPr id="14" name="TextBox 13">
            <a:extLst>
              <a:ext uri="{FF2B5EF4-FFF2-40B4-BE49-F238E27FC236}">
                <a16:creationId xmlns:a16="http://schemas.microsoft.com/office/drawing/2014/main" id="{5265E7F0-A104-4CBC-B543-3BF64D374296}"/>
              </a:ext>
            </a:extLst>
          </p:cNvPr>
          <p:cNvSpPr txBox="1"/>
          <p:nvPr/>
        </p:nvSpPr>
        <p:spPr>
          <a:xfrm flipH="1">
            <a:off x="170245" y="3774234"/>
            <a:ext cx="389288" cy="369332"/>
          </a:xfrm>
          <a:prstGeom prst="rect">
            <a:avLst/>
          </a:prstGeom>
          <a:noFill/>
        </p:spPr>
        <p:txBody>
          <a:bodyPr wrap="square" rtlCol="0">
            <a:spAutoFit/>
          </a:bodyPr>
          <a:lstStyle/>
          <a:p>
            <a:r>
              <a:rPr lang="en-ZA" dirty="0">
                <a:solidFill>
                  <a:schemeClr val="bg1"/>
                </a:solidFill>
              </a:rPr>
              <a:t>3.</a:t>
            </a:r>
          </a:p>
        </p:txBody>
      </p:sp>
      <p:sp>
        <p:nvSpPr>
          <p:cNvPr id="15" name="TextBox 14">
            <a:extLst>
              <a:ext uri="{FF2B5EF4-FFF2-40B4-BE49-F238E27FC236}">
                <a16:creationId xmlns:a16="http://schemas.microsoft.com/office/drawing/2014/main" id="{11AB495F-DB39-41C4-BB65-59F226A118CD}"/>
              </a:ext>
            </a:extLst>
          </p:cNvPr>
          <p:cNvSpPr txBox="1"/>
          <p:nvPr/>
        </p:nvSpPr>
        <p:spPr>
          <a:xfrm flipH="1">
            <a:off x="6184625" y="941032"/>
            <a:ext cx="389288" cy="369332"/>
          </a:xfrm>
          <a:prstGeom prst="rect">
            <a:avLst/>
          </a:prstGeom>
          <a:noFill/>
        </p:spPr>
        <p:txBody>
          <a:bodyPr wrap="square" rtlCol="0">
            <a:spAutoFit/>
          </a:bodyPr>
          <a:lstStyle/>
          <a:p>
            <a:r>
              <a:rPr lang="en-ZA" dirty="0">
                <a:solidFill>
                  <a:schemeClr val="bg1"/>
                </a:solidFill>
              </a:rPr>
              <a:t>2.</a:t>
            </a:r>
          </a:p>
        </p:txBody>
      </p:sp>
      <p:pic>
        <p:nvPicPr>
          <p:cNvPr id="24" name="Picture 23" descr="A screenshot of a computer&#10;&#10;Description automatically generated">
            <a:extLst>
              <a:ext uri="{FF2B5EF4-FFF2-40B4-BE49-F238E27FC236}">
                <a16:creationId xmlns:a16="http://schemas.microsoft.com/office/drawing/2014/main" id="{97E912F7-472E-4375-A03B-1631B9ED1E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292" y="891822"/>
            <a:ext cx="4850982" cy="2308893"/>
          </a:xfrm>
          <a:prstGeom prst="rect">
            <a:avLst/>
          </a:prstGeom>
        </p:spPr>
      </p:pic>
      <p:pic>
        <p:nvPicPr>
          <p:cNvPr id="26" name="Picture 25" descr="A screenshot of a login form&#10;&#10;Description automatically generated">
            <a:extLst>
              <a:ext uri="{FF2B5EF4-FFF2-40B4-BE49-F238E27FC236}">
                <a16:creationId xmlns:a16="http://schemas.microsoft.com/office/drawing/2014/main" id="{5F1E77F1-42C7-4B5D-A97B-75673A750A5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54487" y="3774234"/>
            <a:ext cx="2362521" cy="2787846"/>
          </a:xfrm>
          <a:prstGeom prst="rect">
            <a:avLst/>
          </a:prstGeom>
        </p:spPr>
      </p:pic>
      <p:pic>
        <p:nvPicPr>
          <p:cNvPr id="28" name="Picture 27" descr="A screenshot of a green sign&#10;&#10;Description automatically generated">
            <a:extLst>
              <a:ext uri="{FF2B5EF4-FFF2-40B4-BE49-F238E27FC236}">
                <a16:creationId xmlns:a16="http://schemas.microsoft.com/office/drawing/2014/main" id="{41CD3406-5BB5-40C6-8007-3EEF2E6BE0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9292" y="3774234"/>
            <a:ext cx="4456852" cy="2221363"/>
          </a:xfrm>
          <a:prstGeom prst="rect">
            <a:avLst/>
          </a:prstGeom>
        </p:spPr>
      </p:pic>
      <p:pic>
        <p:nvPicPr>
          <p:cNvPr id="30" name="Picture 29" descr="A screenshot of a website&#10;&#10;Description automatically generated">
            <a:extLst>
              <a:ext uri="{FF2B5EF4-FFF2-40B4-BE49-F238E27FC236}">
                <a16:creationId xmlns:a16="http://schemas.microsoft.com/office/drawing/2014/main" id="{554A0394-1E94-4ED1-B128-D87A2B5E812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68751" y="870429"/>
            <a:ext cx="5063957" cy="2384926"/>
          </a:xfrm>
          <a:prstGeom prst="rect">
            <a:avLst/>
          </a:prstGeom>
        </p:spPr>
      </p:pic>
    </p:spTree>
    <p:extLst>
      <p:ext uri="{BB962C8B-B14F-4D97-AF65-F5344CB8AC3E}">
        <p14:creationId xmlns:p14="http://schemas.microsoft.com/office/powerpoint/2010/main" val="2652102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91323B6-75A6-4BB5-8740-2BB1088BC987}"/>
              </a:ext>
            </a:extLst>
          </p:cNvPr>
          <p:cNvSpPr txBox="1">
            <a:spLocks/>
          </p:cNvSpPr>
          <p:nvPr/>
        </p:nvSpPr>
        <p:spPr>
          <a:xfrm>
            <a:off x="301840" y="168675"/>
            <a:ext cx="5266676" cy="56817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200" b="1" kern="1200">
                <a:solidFill>
                  <a:schemeClr val="bg1"/>
                </a:solidFill>
                <a:latin typeface="+mj-lt"/>
                <a:ea typeface="+mj-ea"/>
                <a:cs typeface="+mj-cs"/>
              </a:defRPr>
            </a:lvl1pPr>
          </a:lstStyle>
          <a:p>
            <a:r>
              <a:rPr lang="en-US" sz="3600" dirty="0">
                <a:solidFill>
                  <a:srgbClr val="8593A8"/>
                </a:solidFill>
              </a:rPr>
              <a:t>Screenshots of web app.</a:t>
            </a:r>
          </a:p>
        </p:txBody>
      </p:sp>
      <p:sp>
        <p:nvSpPr>
          <p:cNvPr id="9" name="Subtitle 2">
            <a:extLst>
              <a:ext uri="{FF2B5EF4-FFF2-40B4-BE49-F238E27FC236}">
                <a16:creationId xmlns:a16="http://schemas.microsoft.com/office/drawing/2014/main" id="{D15E5B87-002C-4621-92E5-D6F51183ECEF}"/>
              </a:ext>
            </a:extLst>
          </p:cNvPr>
          <p:cNvSpPr txBox="1">
            <a:spLocks/>
          </p:cNvSpPr>
          <p:nvPr/>
        </p:nvSpPr>
        <p:spPr>
          <a:xfrm>
            <a:off x="4777621" y="3560683"/>
            <a:ext cx="6656778" cy="30605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100" dirty="0">
                <a:latin typeface="Arial" panose="020B0604020202020204" pitchFamily="34" charset="0"/>
                <a:cs typeface="Arial" panose="020B0604020202020204" pitchFamily="34" charset="0"/>
              </a:rPr>
              <a:t>Picture 1. displays the payment page in which the user will enter their card details to make payment for their purchase. </a:t>
            </a:r>
          </a:p>
          <a:p>
            <a:pPr algn="just">
              <a:lnSpc>
                <a:spcPct val="150000"/>
              </a:lnSpc>
            </a:pPr>
            <a:r>
              <a:rPr lang="en-US" sz="1100" dirty="0">
                <a:latin typeface="Arial" panose="020B0604020202020204" pitchFamily="34" charset="0"/>
                <a:cs typeface="Arial" panose="020B0604020202020204" pitchFamily="34" charset="0"/>
              </a:rPr>
              <a:t>Picture 2. displays the page after payment has been made and the order has been accepted. The stickman and cactus is a mini game that the user can play after shopping. The stick man jumps over the cactus else the user can return to the home page. TC: “Return to Home” is clicked &gt; redirects to page on slide 6 screenshot 1</a:t>
            </a:r>
          </a:p>
          <a:p>
            <a:pPr algn="just">
              <a:lnSpc>
                <a:spcPct val="150000"/>
              </a:lnSpc>
            </a:pPr>
            <a:r>
              <a:rPr lang="en-US" sz="1100" dirty="0">
                <a:latin typeface="Arial" panose="020B0604020202020204" pitchFamily="34" charset="0"/>
                <a:cs typeface="Arial" panose="020B0604020202020204" pitchFamily="34" charset="0"/>
              </a:rPr>
              <a:t>Picture 3. displays the checkout box which shows the user what they will be purchasing. TC: Button :Complete Purchase” is clicked &gt; Redirected to payment page (number 1.)</a:t>
            </a:r>
          </a:p>
          <a:p>
            <a:pPr algn="just">
              <a:lnSpc>
                <a:spcPct val="150000"/>
              </a:lnSpc>
            </a:pPr>
            <a:r>
              <a:rPr lang="en-US" sz="1100" dirty="0">
                <a:latin typeface="Arial" panose="020B0604020202020204" pitchFamily="34" charset="0"/>
                <a:cs typeface="Arial" panose="020B0604020202020204" pitchFamily="34" charset="0"/>
              </a:rPr>
              <a:t>Picture 4. TC: Button “Pay now” is clicked &gt; displays a popup message block which informs the user that their payment was successful, and it will now redirect them to the checkout screen. (number 3.)</a:t>
            </a:r>
          </a:p>
          <a:p>
            <a:endParaRPr lang="en-US" sz="1200" dirty="0"/>
          </a:p>
        </p:txBody>
      </p:sp>
      <p:sp>
        <p:nvSpPr>
          <p:cNvPr id="10" name="TextBox 9">
            <a:extLst>
              <a:ext uri="{FF2B5EF4-FFF2-40B4-BE49-F238E27FC236}">
                <a16:creationId xmlns:a16="http://schemas.microsoft.com/office/drawing/2014/main" id="{37469275-00D8-4ADD-94DC-57C501197608}"/>
              </a:ext>
            </a:extLst>
          </p:cNvPr>
          <p:cNvSpPr txBox="1"/>
          <p:nvPr/>
        </p:nvSpPr>
        <p:spPr>
          <a:xfrm flipH="1">
            <a:off x="170004" y="941032"/>
            <a:ext cx="389288" cy="369332"/>
          </a:xfrm>
          <a:prstGeom prst="rect">
            <a:avLst/>
          </a:prstGeom>
          <a:noFill/>
        </p:spPr>
        <p:txBody>
          <a:bodyPr wrap="square" rtlCol="0">
            <a:spAutoFit/>
          </a:bodyPr>
          <a:lstStyle/>
          <a:p>
            <a:r>
              <a:rPr lang="en-ZA" dirty="0"/>
              <a:t>1.</a:t>
            </a:r>
          </a:p>
        </p:txBody>
      </p:sp>
      <p:sp>
        <p:nvSpPr>
          <p:cNvPr id="11" name="TextBox 10">
            <a:extLst>
              <a:ext uri="{FF2B5EF4-FFF2-40B4-BE49-F238E27FC236}">
                <a16:creationId xmlns:a16="http://schemas.microsoft.com/office/drawing/2014/main" id="{FED1DE83-236B-404B-8125-1917A9286907}"/>
              </a:ext>
            </a:extLst>
          </p:cNvPr>
          <p:cNvSpPr txBox="1"/>
          <p:nvPr/>
        </p:nvSpPr>
        <p:spPr>
          <a:xfrm flipH="1">
            <a:off x="170004" y="5732302"/>
            <a:ext cx="389288" cy="369332"/>
          </a:xfrm>
          <a:prstGeom prst="rect">
            <a:avLst/>
          </a:prstGeom>
          <a:noFill/>
        </p:spPr>
        <p:txBody>
          <a:bodyPr wrap="square" rtlCol="0">
            <a:spAutoFit/>
          </a:bodyPr>
          <a:lstStyle/>
          <a:p>
            <a:r>
              <a:rPr lang="en-ZA" dirty="0"/>
              <a:t>4.</a:t>
            </a:r>
          </a:p>
        </p:txBody>
      </p:sp>
      <p:sp>
        <p:nvSpPr>
          <p:cNvPr id="12" name="TextBox 11">
            <a:extLst>
              <a:ext uri="{FF2B5EF4-FFF2-40B4-BE49-F238E27FC236}">
                <a16:creationId xmlns:a16="http://schemas.microsoft.com/office/drawing/2014/main" id="{984F690E-666D-40E4-AF24-8475A3CB49FF}"/>
              </a:ext>
            </a:extLst>
          </p:cNvPr>
          <p:cNvSpPr txBox="1"/>
          <p:nvPr/>
        </p:nvSpPr>
        <p:spPr>
          <a:xfrm flipH="1">
            <a:off x="170245" y="3774234"/>
            <a:ext cx="389288" cy="369332"/>
          </a:xfrm>
          <a:prstGeom prst="rect">
            <a:avLst/>
          </a:prstGeom>
          <a:noFill/>
        </p:spPr>
        <p:txBody>
          <a:bodyPr wrap="square" rtlCol="0">
            <a:spAutoFit/>
          </a:bodyPr>
          <a:lstStyle/>
          <a:p>
            <a:r>
              <a:rPr lang="en-ZA" dirty="0"/>
              <a:t>3.</a:t>
            </a:r>
          </a:p>
        </p:txBody>
      </p:sp>
      <p:sp>
        <p:nvSpPr>
          <p:cNvPr id="13" name="TextBox 12">
            <a:extLst>
              <a:ext uri="{FF2B5EF4-FFF2-40B4-BE49-F238E27FC236}">
                <a16:creationId xmlns:a16="http://schemas.microsoft.com/office/drawing/2014/main" id="{666D7E69-FBF7-4DD0-AF64-93A4210AECB0}"/>
              </a:ext>
            </a:extLst>
          </p:cNvPr>
          <p:cNvSpPr txBox="1"/>
          <p:nvPr/>
        </p:nvSpPr>
        <p:spPr>
          <a:xfrm flipH="1">
            <a:off x="6184625" y="941032"/>
            <a:ext cx="389288" cy="369332"/>
          </a:xfrm>
          <a:prstGeom prst="rect">
            <a:avLst/>
          </a:prstGeom>
          <a:noFill/>
        </p:spPr>
        <p:txBody>
          <a:bodyPr wrap="square" rtlCol="0">
            <a:spAutoFit/>
          </a:bodyPr>
          <a:lstStyle/>
          <a:p>
            <a:r>
              <a:rPr lang="en-ZA" dirty="0"/>
              <a:t>2.</a:t>
            </a:r>
          </a:p>
        </p:txBody>
      </p:sp>
      <p:pic>
        <p:nvPicPr>
          <p:cNvPr id="5" name="Picture 4" descr="A screenshot of a computer&#10;&#10;Description automatically generated">
            <a:extLst>
              <a:ext uri="{FF2B5EF4-FFF2-40B4-BE49-F238E27FC236}">
                <a16:creationId xmlns:a16="http://schemas.microsoft.com/office/drawing/2014/main" id="{9C7042CA-4BE7-4B23-9B08-478D6421C7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292" y="941032"/>
            <a:ext cx="5157712" cy="2427799"/>
          </a:xfrm>
          <a:prstGeom prst="rect">
            <a:avLst/>
          </a:prstGeom>
        </p:spPr>
      </p:pic>
      <p:pic>
        <p:nvPicPr>
          <p:cNvPr id="19" name="Picture 18" descr="A grey screen with white text&#10;&#10;Description automatically generated">
            <a:extLst>
              <a:ext uri="{FF2B5EF4-FFF2-40B4-BE49-F238E27FC236}">
                <a16:creationId xmlns:a16="http://schemas.microsoft.com/office/drawing/2014/main" id="{AD80CCC3-29A1-4CB5-8972-93CA190C67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9292" y="5776289"/>
            <a:ext cx="2956264" cy="913036"/>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BB4D15E9-82F1-4846-88AD-800C6CC61F9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58253" y="941031"/>
            <a:ext cx="4776146" cy="2415465"/>
          </a:xfrm>
          <a:prstGeom prst="rect">
            <a:avLst/>
          </a:prstGeom>
        </p:spPr>
      </p:pic>
      <p:pic>
        <p:nvPicPr>
          <p:cNvPr id="23" name="Picture 22" descr="A screenshot of a checkout&#10;&#10;Description automatically generated">
            <a:extLst>
              <a:ext uri="{FF2B5EF4-FFF2-40B4-BE49-F238E27FC236}">
                <a16:creationId xmlns:a16="http://schemas.microsoft.com/office/drawing/2014/main" id="{E0EB0EC7-2FF2-4C3A-B75E-92FA58F98A8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292" y="3536185"/>
            <a:ext cx="3824539" cy="2141325"/>
          </a:xfrm>
          <a:prstGeom prst="rect">
            <a:avLst/>
          </a:prstGeom>
        </p:spPr>
      </p:pic>
    </p:spTree>
    <p:extLst>
      <p:ext uri="{BB962C8B-B14F-4D97-AF65-F5344CB8AC3E}">
        <p14:creationId xmlns:p14="http://schemas.microsoft.com/office/powerpoint/2010/main" val="2416282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00FF-6B42-7D84-7831-AACC4E189E93}"/>
              </a:ext>
            </a:extLst>
          </p:cNvPr>
          <p:cNvSpPr>
            <a:spLocks noGrp="1"/>
          </p:cNvSpPr>
          <p:nvPr>
            <p:ph type="title"/>
          </p:nvPr>
        </p:nvSpPr>
        <p:spPr>
          <a:xfrm>
            <a:off x="5549900" y="768350"/>
            <a:ext cx="5943599" cy="1134565"/>
          </a:xfrm>
        </p:spPr>
        <p:txBody>
          <a:bodyPr/>
          <a:lstStyle/>
          <a:p>
            <a:r>
              <a:rPr lang="en-US" dirty="0"/>
              <a:t>Additions from phase 1 to phase 2</a:t>
            </a:r>
          </a:p>
        </p:txBody>
      </p:sp>
      <p:sp>
        <p:nvSpPr>
          <p:cNvPr id="7" name="Content Placeholder 6">
            <a:extLst>
              <a:ext uri="{FF2B5EF4-FFF2-40B4-BE49-F238E27FC236}">
                <a16:creationId xmlns:a16="http://schemas.microsoft.com/office/drawing/2014/main" id="{CC7FC500-BBFB-3AA4-BEDE-038CB94FFF61}"/>
              </a:ext>
            </a:extLst>
          </p:cNvPr>
          <p:cNvSpPr>
            <a:spLocks noGrp="1" noChangeAspect="1"/>
          </p:cNvSpPr>
          <p:nvPr>
            <p:ph idx="17"/>
          </p:nvPr>
        </p:nvSpPr>
        <p:spPr>
          <a:xfrm>
            <a:off x="246059" y="284973"/>
            <a:ext cx="4297680" cy="4297680"/>
          </a:xfrm>
        </p:spPr>
        <p:txBody>
          <a:bodyPr/>
          <a:lstStyle/>
          <a:p>
            <a:r>
              <a:rPr lang="en-US" dirty="0"/>
              <a:t>I did not change the technology choices from Phase 1 to phase 2. Instead of changes from phase 1 I just made some additions. </a:t>
            </a:r>
          </a:p>
        </p:txBody>
      </p:sp>
      <p:sp>
        <p:nvSpPr>
          <p:cNvPr id="4" name="Content Placeholder 3">
            <a:extLst>
              <a:ext uri="{FF2B5EF4-FFF2-40B4-BE49-F238E27FC236}">
                <a16:creationId xmlns:a16="http://schemas.microsoft.com/office/drawing/2014/main" id="{DE5C7B5A-A5C3-15D4-DF71-B692D28942FC}"/>
              </a:ext>
            </a:extLst>
          </p:cNvPr>
          <p:cNvSpPr>
            <a:spLocks noGrp="1"/>
          </p:cNvSpPr>
          <p:nvPr>
            <p:ph idx="15"/>
          </p:nvPr>
        </p:nvSpPr>
        <p:spPr>
          <a:xfrm>
            <a:off x="5549900" y="2049739"/>
            <a:ext cx="5943600" cy="3312374"/>
          </a:xfrm>
        </p:spPr>
        <p:txBody>
          <a:bodyPr>
            <a:normAutofit fontScale="92500"/>
          </a:bodyPr>
          <a:lstStyle/>
          <a:p>
            <a:pPr algn="just">
              <a:lnSpc>
                <a:spcPct val="150000"/>
              </a:lnSpc>
            </a:pPr>
            <a:r>
              <a:rPr lang="en-US" sz="1600" dirty="0">
                <a:latin typeface="Arial" panose="020B0604020202020204" pitchFamily="34" charset="0"/>
                <a:cs typeface="Arial" panose="020B0604020202020204" pitchFamily="34" charset="0"/>
              </a:rPr>
              <a:t>In phase 1 I said passwords will be securely stored but I did not mention how. In phase 2 I used “bcrypt” to hash passwords when stored in the database. </a:t>
            </a:r>
          </a:p>
          <a:p>
            <a:pPr algn="just">
              <a:lnSpc>
                <a:spcPct val="150000"/>
              </a:lnSpc>
            </a:pPr>
            <a:r>
              <a:rPr lang="en-US" sz="1600" dirty="0">
                <a:latin typeface="Arial" panose="020B0604020202020204" pitchFamily="34" charset="0"/>
                <a:cs typeface="Arial" panose="020B0604020202020204" pitchFamily="34" charset="0"/>
              </a:rPr>
              <a:t>The screenshot shows an example of how the user’s details are stored in MySQL. In which the password has been encrypted. This is to improve security of the user’s personal details. </a:t>
            </a:r>
          </a:p>
          <a:p>
            <a:pPr algn="just">
              <a:lnSpc>
                <a:spcPct val="150000"/>
              </a:lnSpc>
            </a:pPr>
            <a:r>
              <a:rPr lang="en-US" sz="1600" dirty="0">
                <a:latin typeface="Arial" panose="020B0604020202020204" pitchFamily="34" charset="0"/>
                <a:cs typeface="Arial" panose="020B0604020202020204" pitchFamily="34" charset="0"/>
              </a:rPr>
              <a:t>I also added a mini game once the user has made payment. This just adds some uniqueness to the website. </a:t>
            </a:r>
          </a:p>
        </p:txBody>
      </p:sp>
      <p:grpSp>
        <p:nvGrpSpPr>
          <p:cNvPr id="9" name="Group 8">
            <a:extLst>
              <a:ext uri="{FF2B5EF4-FFF2-40B4-BE49-F238E27FC236}">
                <a16:creationId xmlns:a16="http://schemas.microsoft.com/office/drawing/2014/main" id="{302BC4CA-3A90-4B1B-B773-4A717D481AEB}"/>
              </a:ext>
            </a:extLst>
          </p:cNvPr>
          <p:cNvGrpSpPr/>
          <p:nvPr/>
        </p:nvGrpSpPr>
        <p:grpSpPr>
          <a:xfrm>
            <a:off x="902845" y="3498866"/>
            <a:ext cx="4647055" cy="3242836"/>
            <a:chOff x="902845" y="3498866"/>
            <a:chExt cx="4647055" cy="3242836"/>
          </a:xfrm>
        </p:grpSpPr>
        <p:pic>
          <p:nvPicPr>
            <p:cNvPr id="5" name="Picture 4" descr="A screenshot of a computer&#10;&#10;Description automatically generated">
              <a:extLst>
                <a:ext uri="{FF2B5EF4-FFF2-40B4-BE49-F238E27FC236}">
                  <a16:creationId xmlns:a16="http://schemas.microsoft.com/office/drawing/2014/main" id="{62EAF4E9-8D65-4FF8-91EC-66888C2ED1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2845" y="3498866"/>
              <a:ext cx="4647055" cy="3242836"/>
            </a:xfrm>
            <a:prstGeom prst="rect">
              <a:avLst/>
            </a:prstGeom>
          </p:spPr>
        </p:pic>
        <p:sp>
          <p:nvSpPr>
            <p:cNvPr id="8" name="TextBox 7">
              <a:extLst>
                <a:ext uri="{FF2B5EF4-FFF2-40B4-BE49-F238E27FC236}">
                  <a16:creationId xmlns:a16="http://schemas.microsoft.com/office/drawing/2014/main" id="{2A7AECBB-C749-4382-9637-1FFB093C04D5}"/>
                </a:ext>
              </a:extLst>
            </p:cNvPr>
            <p:cNvSpPr txBox="1"/>
            <p:nvPr/>
          </p:nvSpPr>
          <p:spPr>
            <a:xfrm>
              <a:off x="2302533" y="5809271"/>
              <a:ext cx="1355067" cy="831225"/>
            </a:xfrm>
            <a:prstGeom prst="rect">
              <a:avLst/>
            </a:prstGeom>
            <a:solidFill>
              <a:schemeClr val="tx1"/>
            </a:solidFill>
          </p:spPr>
          <p:txBody>
            <a:bodyPr wrap="square" rtlCol="0">
              <a:spAutoFit/>
            </a:bodyPr>
            <a:lstStyle/>
            <a:p>
              <a:endParaRPr lang="en-ZA" dirty="0"/>
            </a:p>
          </p:txBody>
        </p:sp>
      </p:grpSp>
    </p:spTree>
    <p:extLst>
      <p:ext uri="{BB962C8B-B14F-4D97-AF65-F5344CB8AC3E}">
        <p14:creationId xmlns:p14="http://schemas.microsoft.com/office/powerpoint/2010/main" val="853261029"/>
      </p:ext>
    </p:extLst>
  </p:cSld>
  <p:clrMapOvr>
    <a:masterClrMapping/>
  </p:clrMapOvr>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331398_Win32_SL_V13" id="{C59E605D-C281-4A06-BDA0-E97A35AC3AA8}" vid="{25D1D206-DA25-4050-926A-BD6D3A1B50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&#65279;<?xml version="1.0" encoding="utf-8"?><Relationships xmlns="http://schemas.openxmlformats.org/package/2006/relationships"><Relationship Type="http://schemas.openxmlformats.org/officeDocument/2006/relationships/customXmlProps" Target="/customXml/itemProps1.xml" Id="rId1" /></Relationships>
</file>

<file path=customXml/_rels/item2.xml.rels>&#65279;<?xml version="1.0" encoding="utf-8"?><Relationships xmlns="http://schemas.openxmlformats.org/package/2006/relationships"><Relationship Type="http://schemas.openxmlformats.org/officeDocument/2006/relationships/customXmlProps" Target="/customXml/itemProps2.xml" Id="rId1" /></Relationships>
</file>

<file path=customXml/_rels/item3.xml.rels>&#65279;<?xml version="1.0" encoding="utf-8"?><Relationships xmlns="http://schemas.openxmlformats.org/package/2006/relationships"><Relationship Type="http://schemas.openxmlformats.org/officeDocument/2006/relationships/customXmlProps" Target="/customXml/itemProps3.xml" Id="rId1"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A8381C-73EB-48EA-B45F-7B7C8C7DF409}">
  <ds:schemaRefs>
    <ds:schemaRef ds:uri="http://schemas.microsoft.com/sharepoint/v3/contenttype/forms"/>
  </ds:schemaRefs>
</ds:datastoreItem>
</file>

<file path=customXml/itemProps2.xml><?xml version="1.0" encoding="utf-8"?>
<ds:datastoreItem xmlns:ds="http://schemas.openxmlformats.org/officeDocument/2006/customXml" ds:itemID="{61E98C35-9ECE-4425-BCBA-00E118C705C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AA6A711-2C3F-4EC0-B88B-62D7408511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{44064941-1927-4B57-8812-340482533D1D}tf45331398_win32</Template>
  <TotalTime>394</TotalTime>
  <Words>831</Words>
  <Application>Microsoft Office PowerPoint</Application>
  <PresentationFormat>Widescreen</PresentationFormat>
  <Paragraphs>68</Paragraphs>
  <Slides>10</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Tenorite</vt:lpstr>
      <vt:lpstr>Custom</vt:lpstr>
      <vt:lpstr>Java + Web Development   Course code: DLBCSPJWD01 Matriculation #: 92122307 Professor: Christian Remfert Github link: https://github.com/belsh17/StokvelUpdates.git</vt:lpstr>
      <vt:lpstr>Agenda</vt:lpstr>
      <vt:lpstr>Purpose of web application</vt:lpstr>
      <vt:lpstr>Architecture Diagram </vt:lpstr>
      <vt:lpstr>Technology Choices</vt:lpstr>
      <vt:lpstr>Screenshots of web app.</vt:lpstr>
      <vt:lpstr>PowerPoint Presentation</vt:lpstr>
      <vt:lpstr>PowerPoint Presentation</vt:lpstr>
      <vt:lpstr>Additions from phase 1 to phase 2</vt:lpstr>
      <vt:lpstr>Screencast video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 Web Development   Course code: DLBCSPJWD01 Matriculation #: 92122307 Professor: Christian Remfert</dc:title>
  <dc:creator>Cardoso, Isabella</dc:creator>
  <cp:lastModifiedBy>Cardoso, Isabella</cp:lastModifiedBy>
  <cp:revision>27</cp:revision>
  <dcterms:created xsi:type="dcterms:W3CDTF">2024-08-13T09:34:15Z</dcterms:created>
  <dcterms:modified xsi:type="dcterms:W3CDTF">2024-09-17T08:51:09Z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